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2" r:id="rId3"/>
    <p:sldId id="283" r:id="rId4"/>
    <p:sldId id="284" r:id="rId5"/>
    <p:sldId id="279" r:id="rId6"/>
    <p:sldId id="274" r:id="rId7"/>
    <p:sldId id="275" r:id="rId8"/>
    <p:sldId id="267" r:id="rId9"/>
    <p:sldId id="270" r:id="rId10"/>
    <p:sldId id="280" r:id="rId11"/>
    <p:sldId id="271" r:id="rId12"/>
    <p:sldId id="290" r:id="rId13"/>
    <p:sldId id="289" r:id="rId14"/>
    <p:sldId id="287" r:id="rId15"/>
    <p:sldId id="288" r:id="rId16"/>
    <p:sldId id="28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F3F"/>
    <a:srgbClr val="9933FF"/>
    <a:srgbClr val="CC99FF"/>
    <a:srgbClr val="CC66FF"/>
    <a:srgbClr val="8E4311"/>
    <a:srgbClr val="969696"/>
    <a:srgbClr val="DDB9A1"/>
    <a:srgbClr val="FFE8D9"/>
    <a:srgbClr val="FF6699"/>
    <a:srgbClr val="FF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90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5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41.png"/><Relationship Id="rId3" Type="http://schemas.openxmlformats.org/officeDocument/2006/relationships/image" Target="../media/image42.png"/><Relationship Id="rId21" Type="http://schemas.openxmlformats.org/officeDocument/2006/relationships/image" Target="../media/image24.png"/><Relationship Id="rId7" Type="http://schemas.openxmlformats.org/officeDocument/2006/relationships/image" Target="../media/image46.png"/><Relationship Id="rId12" Type="http://schemas.openxmlformats.org/officeDocument/2006/relationships/image" Target="../media/image4.png"/><Relationship Id="rId17" Type="http://schemas.openxmlformats.org/officeDocument/2006/relationships/image" Target="../media/image52.png"/><Relationship Id="rId25" Type="http://schemas.microsoft.com/office/2007/relationships/hdphoto" Target="../media/hdphoto2.wdp"/><Relationship Id="rId2" Type="http://schemas.openxmlformats.org/officeDocument/2006/relationships/image" Target="../media/image2.png"/><Relationship Id="rId16" Type="http://schemas.openxmlformats.org/officeDocument/2006/relationships/image" Target="../media/image51.png"/><Relationship Id="rId20" Type="http://schemas.microsoft.com/office/2007/relationships/hdphoto" Target="../media/hdphoto4.wdp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5.png"/><Relationship Id="rId24" Type="http://schemas.openxmlformats.org/officeDocument/2006/relationships/image" Target="../media/image33.png"/><Relationship Id="rId5" Type="http://schemas.openxmlformats.org/officeDocument/2006/relationships/image" Target="../media/image44.png"/><Relationship Id="rId15" Type="http://schemas.openxmlformats.org/officeDocument/2006/relationships/image" Target="../media/image50.png"/><Relationship Id="rId23" Type="http://schemas.microsoft.com/office/2007/relationships/hdphoto" Target="../media/hdphoto5.wdp"/><Relationship Id="rId28" Type="http://schemas.openxmlformats.org/officeDocument/2006/relationships/image" Target="../media/image20.png"/><Relationship Id="rId10" Type="http://schemas.openxmlformats.org/officeDocument/2006/relationships/image" Target="../media/image47.png"/><Relationship Id="rId19" Type="http://schemas.openxmlformats.org/officeDocument/2006/relationships/image" Target="../media/image30.png"/><Relationship Id="rId4" Type="http://schemas.openxmlformats.org/officeDocument/2006/relationships/image" Target="../media/image43.png"/><Relationship Id="rId9" Type="http://schemas.openxmlformats.org/officeDocument/2006/relationships/image" Target="../media/image9.png"/><Relationship Id="rId14" Type="http://schemas.openxmlformats.org/officeDocument/2006/relationships/image" Target="../media/image49.png"/><Relationship Id="rId22" Type="http://schemas.openxmlformats.org/officeDocument/2006/relationships/image" Target="../media/image32.png"/><Relationship Id="rId27" Type="http://schemas.microsoft.com/office/2007/relationships/hdphoto" Target="../media/hdphoto7.wdp"/><Relationship Id="rId30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image" Target="../media/image2.png"/><Relationship Id="rId3" Type="http://schemas.openxmlformats.org/officeDocument/2006/relationships/image" Target="../media/image54.png"/><Relationship Id="rId21" Type="http://schemas.openxmlformats.org/officeDocument/2006/relationships/image" Target="../media/image19.pn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17" Type="http://schemas.microsoft.com/office/2007/relationships/hdphoto" Target="../media/hdphoto10.wdp"/><Relationship Id="rId2" Type="http://schemas.openxmlformats.org/officeDocument/2006/relationships/image" Target="../media/image1.png"/><Relationship Id="rId16" Type="http://schemas.openxmlformats.org/officeDocument/2006/relationships/image" Target="../media/image62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47.png"/><Relationship Id="rId15" Type="http://schemas.microsoft.com/office/2007/relationships/hdphoto" Target="../media/hdphoto9.wdp"/><Relationship Id="rId23" Type="http://schemas.openxmlformats.org/officeDocument/2006/relationships/image" Target="../media/image66.png"/><Relationship Id="rId10" Type="http://schemas.microsoft.com/office/2007/relationships/hdphoto" Target="../media/hdphoto8.wdp"/><Relationship Id="rId19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Relationship Id="rId22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75.pn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70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4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9.png"/><Relationship Id="rId5" Type="http://schemas.openxmlformats.org/officeDocument/2006/relationships/image" Target="../media/image47.png"/><Relationship Id="rId15" Type="http://schemas.openxmlformats.org/officeDocument/2006/relationships/image" Target="../media/image73.png"/><Relationship Id="rId23" Type="http://schemas.openxmlformats.org/officeDocument/2006/relationships/image" Target="../media/image76.png"/><Relationship Id="rId10" Type="http://schemas.openxmlformats.org/officeDocument/2006/relationships/image" Target="../media/image68.png"/><Relationship Id="rId19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48.png"/><Relationship Id="rId14" Type="http://schemas.openxmlformats.org/officeDocument/2006/relationships/image" Target="../media/image72.png"/><Relationship Id="rId2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0.png"/><Relationship Id="rId18" Type="http://schemas.openxmlformats.org/officeDocument/2006/relationships/image" Target="../media/image56.png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3.png"/><Relationship Id="rId20" Type="http://schemas.openxmlformats.org/officeDocument/2006/relationships/image" Target="../media/image78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68.png"/><Relationship Id="rId24" Type="http://schemas.openxmlformats.org/officeDocument/2006/relationships/image" Target="../media/image23.png"/><Relationship Id="rId5" Type="http://schemas.openxmlformats.org/officeDocument/2006/relationships/image" Target="../media/image47.png"/><Relationship Id="rId15" Type="http://schemas.openxmlformats.org/officeDocument/2006/relationships/image" Target="../media/image72.png"/><Relationship Id="rId23" Type="http://schemas.openxmlformats.org/officeDocument/2006/relationships/image" Target="../media/image80.jpg"/><Relationship Id="rId28" Type="http://schemas.openxmlformats.org/officeDocument/2006/relationships/image" Target="../media/image82.png"/><Relationship Id="rId10" Type="http://schemas.openxmlformats.org/officeDocument/2006/relationships/image" Target="../media/image48.png"/><Relationship Id="rId19" Type="http://schemas.openxmlformats.org/officeDocument/2006/relationships/image" Target="../media/image77.PNG"/><Relationship Id="rId4" Type="http://schemas.openxmlformats.org/officeDocument/2006/relationships/image" Target="../media/image9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7.png"/><Relationship Id="rId30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gif"/><Relationship Id="rId3" Type="http://schemas.openxmlformats.org/officeDocument/2006/relationships/image" Target="../media/image88.gif"/><Relationship Id="rId7" Type="http://schemas.openxmlformats.org/officeDocument/2006/relationships/image" Target="../media/image91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gif"/><Relationship Id="rId11" Type="http://schemas.openxmlformats.org/officeDocument/2006/relationships/image" Target="../media/image95.gif"/><Relationship Id="rId5" Type="http://schemas.openxmlformats.org/officeDocument/2006/relationships/image" Target="../media/image89.gif"/><Relationship Id="rId10" Type="http://schemas.openxmlformats.org/officeDocument/2006/relationships/image" Target="../media/image94.gif"/><Relationship Id="rId4" Type="http://schemas.openxmlformats.org/officeDocument/2006/relationships/image" Target="../media/image28.gif"/><Relationship Id="rId9" Type="http://schemas.openxmlformats.org/officeDocument/2006/relationships/image" Target="../media/image93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gi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.wdp"/><Relationship Id="rId18" Type="http://schemas.openxmlformats.org/officeDocument/2006/relationships/image" Target="../media/image15.png"/><Relationship Id="rId26" Type="http://schemas.openxmlformats.org/officeDocument/2006/relationships/image" Target="../media/image7.png"/><Relationship Id="rId3" Type="http://schemas.openxmlformats.org/officeDocument/2006/relationships/image" Target="../media/image1.png"/><Relationship Id="rId21" Type="http://schemas.openxmlformats.org/officeDocument/2006/relationships/image" Target="../media/image18.gif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slide" Target="slide6.xml"/><Relationship Id="rId16" Type="http://schemas.microsoft.com/office/2007/relationships/hdphoto" Target="../media/hdphoto2.wdp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5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10" Type="http://schemas.openxmlformats.org/officeDocument/2006/relationships/image" Target="../media/image11.png"/><Relationship Id="rId19" Type="http://schemas.openxmlformats.org/officeDocument/2006/relationships/image" Target="../media/image18.gif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microsoft.com/office/2007/relationships/hdphoto" Target="../media/hdphoto2.wdp"/><Relationship Id="rId2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17" Type="http://schemas.openxmlformats.org/officeDocument/2006/relationships/image" Target="../media/image18.gif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7.png"/><Relationship Id="rId10" Type="http://schemas.openxmlformats.org/officeDocument/2006/relationships/image" Target="../media/image24.png"/><Relationship Id="rId19" Type="http://schemas.openxmlformats.org/officeDocument/2006/relationships/image" Target="../media/image28.gif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4.png"/><Relationship Id="rId18" Type="http://schemas.openxmlformats.org/officeDocument/2006/relationships/image" Target="../media/image16.png"/><Relationship Id="rId26" Type="http://schemas.openxmlformats.org/officeDocument/2006/relationships/image" Target="../media/image7.png"/><Relationship Id="rId3" Type="http://schemas.openxmlformats.org/officeDocument/2006/relationships/hyperlink" Target="https://youtu.be/_JbIton0Drw?t=20" TargetMode="External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2" Type="http://schemas.openxmlformats.org/officeDocument/2006/relationships/hyperlink" Target="https://youtu.be/LQcFWgcyAfs?t=298" TargetMode="External"/><Relationship Id="rId16" Type="http://schemas.openxmlformats.org/officeDocument/2006/relationships/image" Target="../media/image14.png"/><Relationship Id="rId20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5" Type="http://schemas.openxmlformats.org/officeDocument/2006/relationships/image" Target="../media/image1.png"/><Relationship Id="rId15" Type="http://schemas.openxmlformats.org/officeDocument/2006/relationships/image" Target="../media/image27.png"/><Relationship Id="rId23" Type="http://schemas.openxmlformats.org/officeDocument/2006/relationships/image" Target="../media/image8.png"/><Relationship Id="rId10" Type="http://schemas.openxmlformats.org/officeDocument/2006/relationships/image" Target="../media/image6.PNG"/><Relationship Id="rId19" Type="http://schemas.openxmlformats.org/officeDocument/2006/relationships/image" Target="../media/image17.png"/><Relationship Id="rId4" Type="http://schemas.openxmlformats.org/officeDocument/2006/relationships/hyperlink" Target="https://youtu.be/-OTxGw3yJag?t=500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2.png"/><Relationship Id="rId22" Type="http://schemas.openxmlformats.org/officeDocument/2006/relationships/image" Target="../media/image2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png"/><Relationship Id="rId18" Type="http://schemas.microsoft.com/office/2007/relationships/hdphoto" Target="../media/hdphoto5.wdp"/><Relationship Id="rId26" Type="http://schemas.openxmlformats.org/officeDocument/2006/relationships/image" Target="../media/image7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16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2" Type="http://schemas.openxmlformats.org/officeDocument/2006/relationships/slide" Target="slide12.xml"/><Relationship Id="rId16" Type="http://schemas.microsoft.com/office/2007/relationships/hdphoto" Target="../media/hdphoto1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23" Type="http://schemas.openxmlformats.org/officeDocument/2006/relationships/image" Target="../media/image18.gif"/><Relationship Id="rId10" Type="http://schemas.openxmlformats.org/officeDocument/2006/relationships/image" Target="../media/image4.png"/><Relationship Id="rId19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microsoft.com/office/2007/relationships/hdphoto" Target="../media/hdphoto4.wdp"/><Relationship Id="rId2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32.png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microsoft.com/office/2007/relationships/hdphoto" Target="../media/hdphoto2.wdp"/><Relationship Id="rId7" Type="http://schemas.microsoft.com/office/2007/relationships/hdphoto" Target="../media/hdphoto6.wdp"/><Relationship Id="rId12" Type="http://schemas.openxmlformats.org/officeDocument/2006/relationships/image" Target="../media/image39.png"/><Relationship Id="rId17" Type="http://schemas.microsoft.com/office/2007/relationships/hdphoto" Target="../media/hdphoto1.wdp"/><Relationship Id="rId25" Type="http://schemas.openxmlformats.org/officeDocument/2006/relationships/image" Target="../media/image18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24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microsoft.com/office/2007/relationships/hdphoto" Target="../media/hdphoto7.wdp"/><Relationship Id="rId28" Type="http://schemas.openxmlformats.org/officeDocument/2006/relationships/image" Target="../media/image21.png"/><Relationship Id="rId10" Type="http://schemas.openxmlformats.org/officeDocument/2006/relationships/image" Target="../media/image37.png"/><Relationship Id="rId19" Type="http://schemas.microsoft.com/office/2007/relationships/hdphoto" Target="../media/hdphoto5.wdp"/><Relationship Id="rId4" Type="http://schemas.openxmlformats.org/officeDocument/2006/relationships/image" Target="../media/image9.png"/><Relationship Id="rId9" Type="http://schemas.openxmlformats.org/officeDocument/2006/relationships/image" Target="../media/image36.png"/><Relationship Id="rId14" Type="http://schemas.openxmlformats.org/officeDocument/2006/relationships/image" Target="../media/image4.png"/><Relationship Id="rId22" Type="http://schemas.openxmlformats.org/officeDocument/2006/relationships/image" Target="../media/image41.png"/><Relationship Id="rId27" Type="http://schemas.openxmlformats.org/officeDocument/2006/relationships/image" Target="../media/image8.png"/><Relationship Id="rId30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4106512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67" y="911865"/>
            <a:ext cx="3559265" cy="2929397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116231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12786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146644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8933" y="1241938"/>
            <a:ext cx="434956" cy="27141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264593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172938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32473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18117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76019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790606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240415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2434567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3051544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3081958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1796943"/>
            <a:ext cx="415790" cy="415790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6684" y="3088297"/>
            <a:ext cx="415790" cy="41579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760845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420429"/>
            <a:ext cx="1295250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053408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4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803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2456773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3107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373025"/>
            <a:ext cx="159146" cy="171757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2449993"/>
            <a:ext cx="415790" cy="38867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433183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퀘스트 골드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90136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547392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17828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06071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699817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333588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94569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80213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6" name="그림 2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993985"/>
            <a:ext cx="159146" cy="171757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2603654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2460092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2651944"/>
            <a:ext cx="159146" cy="171757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325675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311319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92" name="그림 29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3305046"/>
            <a:ext cx="159146" cy="171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4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5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6367" y="1385945"/>
            <a:ext cx="660619" cy="244079"/>
            <a:chOff x="1796919" y="1303779"/>
            <a:chExt cx="660619" cy="244079"/>
          </a:xfrm>
        </p:grpSpPr>
        <p:sp>
          <p:nvSpPr>
            <p:cNvPr id="5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162" y="1330623"/>
              <a:ext cx="183629" cy="198180"/>
            </a:xfrm>
            <a:prstGeom prst="rect">
              <a:avLst/>
            </a:prstGeom>
          </p:spPr>
        </p:pic>
      </p:grp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392" y="3857308"/>
            <a:ext cx="342679" cy="2138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7515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90845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8094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294568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620" y="5311958"/>
            <a:ext cx="327579" cy="32757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40526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9199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43262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30652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82627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3442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3960585"/>
            <a:ext cx="125383" cy="13531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809072"/>
            <a:ext cx="327579" cy="30621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00798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퀘스트 골드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7683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8580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8285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450917"/>
            <a:ext cx="125383" cy="13531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963359"/>
            <a:ext cx="125383" cy="13531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5475747"/>
            <a:ext cx="125383" cy="1353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5023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00589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50701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88724" y="4297784"/>
            <a:ext cx="2804159" cy="2307919"/>
            <a:chOff x="4983973" y="3499837"/>
            <a:chExt cx="2804159" cy="2307919"/>
          </a:xfrm>
        </p:grpSpPr>
        <p:pic>
          <p:nvPicPr>
            <p:cNvPr id="178" name="그림 177" descr="그리기이(가) 표시된 사진&#10;&#10;자동 생성된 설명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73" y="3499837"/>
              <a:ext cx="2804159" cy="2307919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3660846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67001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1.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상인의 티켓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3684807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377773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3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185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370552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3817376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3712011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168190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192151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675533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699494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5185578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5209540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168704"/>
              <a:ext cx="111848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2.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가벼운 깃털 목걸이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688356"/>
              <a:ext cx="10204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3.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바람의 반지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18704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천둥의 증표</a:t>
              </a:r>
            </a:p>
          </p:txBody>
        </p:sp>
        <p:sp>
          <p:nvSpPr>
            <p:cNvPr id="199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20233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1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716989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3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5229687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420910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4722662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524063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3863161"/>
              <a:ext cx="135142" cy="135318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910556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무기 가격 감소 </a:t>
              </a:r>
              <a:r>
                <a:rPr lang="en-US" altLang="ko-KR" sz="700" b="1" dirty="0">
                  <a:latin typeface="+mj-ea"/>
                  <a:ea typeface="+mj-ea"/>
                </a:rPr>
                <a:t>15%</a:t>
              </a:r>
              <a:r>
                <a:rPr lang="ko-KR" altLang="en-US" sz="700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279408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78838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28542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4353493"/>
              <a:ext cx="135142" cy="135318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4865935"/>
              <a:ext cx="135142" cy="135318"/>
            </a:xfrm>
            <a:prstGeom prst="rect">
              <a:avLst/>
            </a:prstGeom>
          </p:spPr>
        </p:pic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5378323"/>
              <a:ext cx="135142" cy="135318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40495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캐릭터 이동속도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90847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공격속도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540959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치명타 데미지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458" y="3669973"/>
              <a:ext cx="344443" cy="34444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47" t="143" r="50208" b="85294"/>
            <a:stretch/>
          </p:blipFill>
          <p:spPr>
            <a:xfrm>
              <a:off x="5166518" y="4187664"/>
              <a:ext cx="360513" cy="3433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7" t="14247" r="70476" b="71966"/>
            <a:stretch/>
          </p:blipFill>
          <p:spPr>
            <a:xfrm>
              <a:off x="5159622" y="4692267"/>
              <a:ext cx="359317" cy="35432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769" y="5226112"/>
              <a:ext cx="276009" cy="314080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318527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829895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32216" y="5339144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</p:grp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126634"/>
            <a:ext cx="976802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311325"/>
            <a:ext cx="76702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7803" y="111899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1464644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8093" y="130987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35091" y="148512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126634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00783" y="11655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04" name="직사각형 203"/>
          <p:cNvSpPr/>
          <p:nvPr/>
        </p:nvSpPr>
        <p:spPr>
          <a:xfrm>
            <a:off x="-678873" y="4407397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48" name="직선 연결선 247"/>
          <p:cNvCxnSpPr>
            <a:endCxn id="61" idx="1"/>
          </p:cNvCxnSpPr>
          <p:nvPr/>
        </p:nvCxnSpPr>
        <p:spPr>
          <a:xfrm flipV="1">
            <a:off x="586794" y="3962856"/>
            <a:ext cx="535031" cy="73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endCxn id="72" idx="1"/>
          </p:cNvCxnSpPr>
          <p:nvPr/>
        </p:nvCxnSpPr>
        <p:spPr>
          <a:xfrm flipV="1">
            <a:off x="586794" y="4470200"/>
            <a:ext cx="535031" cy="22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endCxn id="82" idx="1"/>
          </p:cNvCxnSpPr>
          <p:nvPr/>
        </p:nvCxnSpPr>
        <p:spPr>
          <a:xfrm>
            <a:off x="586794" y="4693062"/>
            <a:ext cx="535031" cy="284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84" idx="1"/>
          </p:cNvCxnSpPr>
          <p:nvPr/>
        </p:nvCxnSpPr>
        <p:spPr>
          <a:xfrm>
            <a:off x="586794" y="4693062"/>
            <a:ext cx="535031" cy="79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직사각형 310"/>
          <p:cNvSpPr/>
          <p:nvPr/>
        </p:nvSpPr>
        <p:spPr>
          <a:xfrm>
            <a:off x="3212789" y="636748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313" name="직선 연결선 312"/>
          <p:cNvCxnSpPr>
            <a:stCxn id="311" idx="3"/>
            <a:endCxn id="180" idx="1"/>
          </p:cNvCxnSpPr>
          <p:nvPr/>
        </p:nvCxnSpPr>
        <p:spPr>
          <a:xfrm flipV="1">
            <a:off x="4478456" y="4663379"/>
            <a:ext cx="552412" cy="1888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>
            <a:stCxn id="311" idx="3"/>
            <a:endCxn id="188" idx="1"/>
          </p:cNvCxnSpPr>
          <p:nvPr/>
        </p:nvCxnSpPr>
        <p:spPr>
          <a:xfrm flipV="1">
            <a:off x="4478456" y="5170723"/>
            <a:ext cx="552412" cy="138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>
            <a:stCxn id="311" idx="3"/>
            <a:endCxn id="190" idx="1"/>
          </p:cNvCxnSpPr>
          <p:nvPr/>
        </p:nvCxnSpPr>
        <p:spPr>
          <a:xfrm flipV="1">
            <a:off x="4478456" y="5678066"/>
            <a:ext cx="552412" cy="874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1" idx="3"/>
            <a:endCxn id="192" idx="1"/>
          </p:cNvCxnSpPr>
          <p:nvPr/>
        </p:nvCxnSpPr>
        <p:spPr>
          <a:xfrm flipV="1">
            <a:off x="4478456" y="6188111"/>
            <a:ext cx="552412" cy="3640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/>
          <p:cNvPicPr>
            <a:picLocks noChangeAspect="1"/>
          </p:cNvPicPr>
          <p:nvPr/>
        </p:nvPicPr>
        <p:blipFill>
          <a:blip r:embed="rId19" cstate="hq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24" cstate="hq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26" cstate="hq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4" y="1131600"/>
            <a:ext cx="210615" cy="196255"/>
          </a:xfrm>
          <a:prstGeom prst="rect">
            <a:avLst/>
          </a:prstGeom>
        </p:spPr>
      </p:pic>
      <p:grpSp>
        <p:nvGrpSpPr>
          <p:cNvPr id="195" name="그룹 194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45256" y="3271283"/>
            <a:ext cx="3044029" cy="441885"/>
            <a:chOff x="845256" y="3271283"/>
            <a:chExt cx="3044029" cy="441885"/>
          </a:xfrm>
        </p:grpSpPr>
        <p:pic>
          <p:nvPicPr>
            <p:cNvPr id="194" name="그림 193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</a:rPr>
                <a:t>스페셜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72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3" name="그룹 272"/>
          <p:cNvGrpSpPr/>
          <p:nvPr/>
        </p:nvGrpSpPr>
        <p:grpSpPr>
          <a:xfrm>
            <a:off x="4764484" y="3969582"/>
            <a:ext cx="3044029" cy="441885"/>
            <a:chOff x="845256" y="3271283"/>
            <a:chExt cx="3044029" cy="441885"/>
          </a:xfrm>
        </p:grpSpPr>
        <p:pic>
          <p:nvPicPr>
            <p:cNvPr id="274" name="그림 273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8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</a:rPr>
                <a:t>스페셜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8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4764484" y="625362"/>
            <a:ext cx="3044029" cy="441885"/>
            <a:chOff x="845256" y="3271283"/>
            <a:chExt cx="3044029" cy="441885"/>
          </a:xfrm>
        </p:grpSpPr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93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</a:rPr>
                <a:t>스페셜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94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1" name="타원 3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044988" y="4910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790906" y="709356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43282" y="47611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087274" y="694401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4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및 등급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전장을 플레이할수록 숙련도 경험치를 </a:t>
            </a:r>
            <a:endParaRPr lang="en-US" altLang="ko-KR" sz="1400" dirty="0" smtClean="0"/>
          </a:p>
          <a:p>
            <a:r>
              <a:rPr lang="ko-KR" altLang="en-US" sz="1400" dirty="0" smtClean="0"/>
              <a:t>획득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숙련도 레벨에 따른 장비 구입가능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4485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42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150">
            <a:extLst>
              <a:ext uri="{FF2B5EF4-FFF2-40B4-BE49-F238E27FC236}">
                <a16:creationId xmlns:a16="http://schemas.microsoft.com/office/drawing/2014/main" id="{58D9BD31-3500-4EAA-85BE-CAA4EDAE4C08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151">
            <a:extLst>
              <a:ext uri="{FF2B5EF4-FFF2-40B4-BE49-F238E27FC236}">
                <a16:creationId xmlns:a16="http://schemas.microsoft.com/office/drawing/2014/main" id="{0A3784DD-D765-4AE1-9B0F-EE9A42DC480F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152">
            <a:extLst>
              <a:ext uri="{FF2B5EF4-FFF2-40B4-BE49-F238E27FC236}">
                <a16:creationId xmlns:a16="http://schemas.microsoft.com/office/drawing/2014/main" id="{CA060C78-A4FD-43CF-A19B-2260B5416D53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4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5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6367" y="1385945"/>
            <a:ext cx="660619" cy="244870"/>
            <a:chOff x="1796919" y="1303779"/>
            <a:chExt cx="660619" cy="244870"/>
          </a:xfrm>
        </p:grpSpPr>
        <p:sp>
          <p:nvSpPr>
            <p:cNvPr id="5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24" y="5859387"/>
            <a:ext cx="444453" cy="47646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12" y="5859387"/>
            <a:ext cx="465978" cy="476464"/>
          </a:xfrm>
          <a:prstGeom prst="rect">
            <a:avLst/>
          </a:prstGeom>
          <a:noFill/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91" y="5859387"/>
            <a:ext cx="424726" cy="476464"/>
          </a:xfrm>
          <a:prstGeom prst="rect">
            <a:avLst/>
          </a:prstGeom>
          <a:noFill/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74" y="5859387"/>
            <a:ext cx="445850" cy="476464"/>
          </a:xfrm>
          <a:prstGeom prst="rect">
            <a:avLst/>
          </a:prstGeom>
          <a:noFill/>
        </p:spPr>
      </p:pic>
      <p:sp>
        <p:nvSpPr>
          <p:cNvPr id="114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98884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8" y="5859387"/>
            <a:ext cx="499132" cy="476464"/>
          </a:xfrm>
          <a:prstGeom prst="rect">
            <a:avLst/>
          </a:prstGeom>
          <a:noFill/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5291" y="1062880"/>
            <a:ext cx="3030104" cy="5339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3230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6865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0488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5478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</a:t>
            </a:r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</a:t>
            </a:r>
            <a:r>
              <a:rPr lang="ko-KR" altLang="en-US" sz="800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구입할 </a:t>
            </a:r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95B9A9-CCC8-4A14-BA18-AC476830F15E}"/>
              </a:ext>
            </a:extLst>
          </p:cNvPr>
          <p:cNvSpPr/>
          <p:nvPr/>
        </p:nvSpPr>
        <p:spPr>
          <a:xfrm>
            <a:off x="2906032" y="2766982"/>
            <a:ext cx="640051" cy="257261"/>
          </a:xfrm>
          <a:prstGeom prst="roundRect">
            <a:avLst/>
          </a:prstGeom>
          <a:solidFill>
            <a:srgbClr val="413F3F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/>
              <a:t>   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6557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481" y="3125302"/>
            <a:ext cx="4160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4228" y="314009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78242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480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6557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78480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4228" y="368187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78242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78480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8060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69983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5731" y="423516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69745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69983" y="438635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40%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6557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78480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4228" y="4743501"/>
            <a:ext cx="363243" cy="337568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78242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78480" y="489468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80%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6557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78480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4228" y="527181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78242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78480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160%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en-US" altLang="ko-KR" sz="700" b="1" dirty="0" smtClean="0">
              <a:latin typeface="+mj-ea"/>
              <a:ea typeface="+mj-ea"/>
            </a:endParaRPr>
          </a:p>
          <a:p>
            <a:r>
              <a:rPr lang="en-US" altLang="ko-KR" sz="700" b="1" dirty="0" smtClean="0">
                <a:latin typeface="+mj-ea"/>
                <a:ea typeface="+mj-ea"/>
              </a:rPr>
              <a:t>              </a:t>
            </a:r>
            <a:r>
              <a:rPr lang="ko-KR" altLang="en-US" sz="700" b="1" dirty="0" smtClean="0">
                <a:latin typeface="+mj-ea"/>
                <a:ea typeface="+mj-ea"/>
              </a:rPr>
              <a:t>공격속도 </a:t>
            </a:r>
            <a:r>
              <a:rPr lang="en-US" altLang="ko-KR" sz="700" b="1" dirty="0" smtClean="0">
                <a:latin typeface="+mj-ea"/>
                <a:ea typeface="+mj-ea"/>
              </a:rPr>
              <a:t>20%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2187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2956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1296141" y="17598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0599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5398770"/>
            <a:ext cx="149728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6076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2277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7026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78424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0031" y="4212705"/>
            <a:ext cx="116632" cy="388315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08" y="2840072"/>
            <a:ext cx="149728" cy="119145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636" y="2794456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4866755"/>
            <a:ext cx="149728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4354731"/>
            <a:ext cx="149728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3807190"/>
            <a:ext cx="149728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3254997"/>
            <a:ext cx="149728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40%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80%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160%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en-US" altLang="ko-KR" sz="700" b="1" dirty="0" smtClean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latin typeface="+mj-ea"/>
                <a:ea typeface="+mj-ea"/>
              </a:rPr>
              <a:t>             </a:t>
            </a:r>
            <a:r>
              <a:rPr lang="ko-KR" altLang="en-US" sz="700" b="1" dirty="0" smtClean="0">
                <a:latin typeface="+mj-ea"/>
                <a:ea typeface="+mj-ea"/>
              </a:rPr>
              <a:t>공격속도 </a:t>
            </a:r>
            <a:r>
              <a:rPr lang="en-US" altLang="ko-KR" sz="700" b="1" dirty="0" smtClean="0">
                <a:latin typeface="+mj-ea"/>
                <a:ea typeface="+mj-ea"/>
              </a:rPr>
              <a:t>20%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864100"/>
            <a:ext cx="188197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195397"/>
            <a:ext cx="188197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3551822"/>
            <a:ext cx="188197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863604"/>
            <a:ext cx="188197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169539"/>
            <a:ext cx="188197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7577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5166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4620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  <a:endParaRPr lang="en-US" altLang="ko-KR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79043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Lv. </a:t>
            </a:r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00652" y="5241136"/>
            <a:ext cx="701422" cy="200055"/>
            <a:chOff x="2200652" y="5241136"/>
            <a:chExt cx="701422" cy="200055"/>
          </a:xfrm>
        </p:grpSpPr>
        <p:sp>
          <p:nvSpPr>
            <p:cNvPr id="2" name="직사각형 1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  <a:endParaRPr lang="ko-KR" altLang="en-US" sz="700" b="1" dirty="0">
                <a:solidFill>
                  <a:srgbClr val="8E43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2200652" y="4718018"/>
            <a:ext cx="701422" cy="200055"/>
            <a:chOff x="2200652" y="5241136"/>
            <a:chExt cx="701422" cy="200055"/>
          </a:xfrm>
        </p:grpSpPr>
        <p:sp>
          <p:nvSpPr>
            <p:cNvPr id="172" name="직사각형 171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8E4311"/>
                  </a:solidFill>
                  <a:latin typeface="+mj-ea"/>
                  <a:ea typeface="+mj-ea"/>
                </a:rPr>
                <a:t>★★★★</a:t>
              </a:r>
              <a:endParaRPr lang="ko-KR" altLang="en-US" sz="700" b="1" dirty="0">
                <a:solidFill>
                  <a:srgbClr val="8E43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2200652" y="4208438"/>
            <a:ext cx="701422" cy="200055"/>
            <a:chOff x="2200652" y="5241136"/>
            <a:chExt cx="701422" cy="200055"/>
          </a:xfrm>
        </p:grpSpPr>
        <p:sp>
          <p:nvSpPr>
            <p:cNvPr id="175" name="직사각형 174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  <a:endParaRPr lang="ko-KR" altLang="en-US" sz="700" b="1" dirty="0">
                <a:solidFill>
                  <a:srgbClr val="8E43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2200652" y="3656429"/>
            <a:ext cx="701422" cy="200055"/>
            <a:chOff x="2200652" y="5241136"/>
            <a:chExt cx="701422" cy="200055"/>
          </a:xfrm>
        </p:grpSpPr>
        <p:sp>
          <p:nvSpPr>
            <p:cNvPr id="178" name="직사각형 177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8E4311"/>
                  </a:solidFill>
                  <a:latin typeface="+mj-ea"/>
                  <a:ea typeface="+mj-ea"/>
                </a:rPr>
                <a:t>★★</a:t>
              </a:r>
              <a:endParaRPr lang="ko-KR" altLang="en-US" sz="700" b="1" dirty="0">
                <a:solidFill>
                  <a:srgbClr val="8E43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2200652" y="3122839"/>
            <a:ext cx="701422" cy="200055"/>
            <a:chOff x="2200652" y="5241136"/>
            <a:chExt cx="701422" cy="200055"/>
          </a:xfrm>
        </p:grpSpPr>
        <p:sp>
          <p:nvSpPr>
            <p:cNvPr id="184" name="직사각형 183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8E4311"/>
                  </a:solidFill>
                  <a:latin typeface="+mj-ea"/>
                  <a:ea typeface="+mj-ea"/>
                </a:rPr>
                <a:t>★</a:t>
              </a:r>
              <a:endParaRPr lang="ko-KR" altLang="en-US" sz="700" b="1" dirty="0">
                <a:solidFill>
                  <a:srgbClr val="8E43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6179501" y="4672935"/>
            <a:ext cx="701422" cy="200055"/>
            <a:chOff x="2200652" y="5241136"/>
            <a:chExt cx="701422" cy="200055"/>
          </a:xfrm>
        </p:grpSpPr>
        <p:sp>
          <p:nvSpPr>
            <p:cNvPr id="187" name="직사각형 186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  <a:endParaRPr lang="ko-KR" altLang="en-US" sz="700" b="1" dirty="0">
                <a:solidFill>
                  <a:srgbClr val="8E43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6179501" y="4011146"/>
            <a:ext cx="701422" cy="200055"/>
            <a:chOff x="2200652" y="5241136"/>
            <a:chExt cx="701422" cy="200055"/>
          </a:xfrm>
        </p:grpSpPr>
        <p:sp>
          <p:nvSpPr>
            <p:cNvPr id="190" name="직사각형 189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8E4311"/>
                  </a:solidFill>
                  <a:latin typeface="+mj-ea"/>
                  <a:ea typeface="+mj-ea"/>
                </a:rPr>
                <a:t>★★★★</a:t>
              </a:r>
              <a:endParaRPr lang="ko-KR" altLang="en-US" sz="700" b="1" dirty="0">
                <a:solidFill>
                  <a:srgbClr val="8E43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6179501" y="3367964"/>
            <a:ext cx="701422" cy="200055"/>
            <a:chOff x="2200652" y="5241136"/>
            <a:chExt cx="701422" cy="200055"/>
          </a:xfrm>
        </p:grpSpPr>
        <p:sp>
          <p:nvSpPr>
            <p:cNvPr id="193" name="직사각형 192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  <a:endParaRPr lang="ko-KR" altLang="en-US" sz="700" b="1" dirty="0">
                <a:solidFill>
                  <a:srgbClr val="8E43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6179501" y="2673210"/>
            <a:ext cx="701422" cy="200055"/>
            <a:chOff x="2200652" y="5241136"/>
            <a:chExt cx="701422" cy="200055"/>
          </a:xfrm>
        </p:grpSpPr>
        <p:sp>
          <p:nvSpPr>
            <p:cNvPr id="196" name="직사각형 195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8E4311"/>
                  </a:solidFill>
                  <a:latin typeface="+mj-ea"/>
                  <a:ea typeface="+mj-ea"/>
                </a:rPr>
                <a:t>★★</a:t>
              </a:r>
              <a:endParaRPr lang="ko-KR" altLang="en-US" sz="700" b="1" dirty="0">
                <a:solidFill>
                  <a:srgbClr val="8E431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6179501" y="1992163"/>
            <a:ext cx="701422" cy="200055"/>
            <a:chOff x="2200652" y="5241136"/>
            <a:chExt cx="701422" cy="200055"/>
          </a:xfrm>
        </p:grpSpPr>
        <p:sp>
          <p:nvSpPr>
            <p:cNvPr id="199" name="직사각형 198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8E4311"/>
                  </a:solidFill>
                  <a:latin typeface="+mj-ea"/>
                  <a:ea typeface="+mj-ea"/>
                </a:rPr>
                <a:t>★</a:t>
              </a:r>
              <a:endParaRPr lang="ko-KR" altLang="en-US" sz="700" b="1" dirty="0">
                <a:solidFill>
                  <a:srgbClr val="8E431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플레이어의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</a:t>
            </a:r>
            <a:r>
              <a:rPr lang="ko-KR" altLang="en-US" sz="1400" dirty="0"/>
              <a:t>전장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설명 및</a:t>
            </a:r>
            <a:r>
              <a:rPr lang="en-US" altLang="ko-KR" sz="1400" dirty="0"/>
              <a:t>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스테이지 최소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전장을 하기 위해 필요한 재화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시간 마다 </a:t>
            </a:r>
            <a:r>
              <a:rPr lang="en-US" altLang="ko-KR" sz="1400" dirty="0"/>
              <a:t>1</a:t>
            </a:r>
            <a:r>
              <a:rPr lang="ko-KR" altLang="en-US" sz="1400" dirty="0"/>
              <a:t>개씩 충전이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하루 </a:t>
            </a:r>
            <a:r>
              <a:rPr lang="en-US" altLang="ko-KR" sz="1400" dirty="0"/>
              <a:t>5</a:t>
            </a:r>
            <a:r>
              <a:rPr lang="ko-KR" altLang="en-US" sz="1400" dirty="0"/>
              <a:t>번만 사용이 가능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042" y="108050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03E97AA-A2B0-4D15-B6A3-E3C13C464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025" y="1108042"/>
            <a:ext cx="3030104" cy="232095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92" y="1157802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57" name="그림 56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27043" r="33765" b="14080"/>
          <a:stretch/>
        </p:blipFill>
        <p:spPr>
          <a:xfrm flipH="1">
            <a:off x="2721612" y="2321637"/>
            <a:ext cx="445295" cy="77866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136" y="312667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5" y="3950401"/>
            <a:ext cx="2804159" cy="230791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11141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TextBox 17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120575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반동탁 연합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1353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1560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61875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64271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12609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15005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63614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66010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619268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관도전투</a:t>
            </a:r>
          </a:p>
        </p:txBody>
      </p:sp>
      <p:sp>
        <p:nvSpPr>
          <p:cNvPr id="71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138920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적벽전투</a:t>
            </a:r>
          </a:p>
        </p:txBody>
      </p:sp>
      <p:sp>
        <p:nvSpPr>
          <p:cNvPr id="72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637611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이릉전투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65289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16755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68025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68546A-D20F-43DC-A34E-BB19C04657BF}"/>
              </a:ext>
            </a:extLst>
          </p:cNvPr>
          <p:cNvGrpSpPr/>
          <p:nvPr/>
        </p:nvGrpSpPr>
        <p:grpSpPr>
          <a:xfrm>
            <a:off x="905607" y="1713246"/>
            <a:ext cx="653492" cy="243288"/>
            <a:chOff x="910551" y="1668117"/>
            <a:chExt cx="653492" cy="24328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4" name="TextBox 21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EAFF80B-CF76-4360-BCBC-73413578980A}"/>
              </a:ext>
            </a:extLst>
          </p:cNvPr>
          <p:cNvGrpSpPr/>
          <p:nvPr/>
        </p:nvGrpSpPr>
        <p:grpSpPr>
          <a:xfrm>
            <a:off x="905607" y="1151822"/>
            <a:ext cx="662433" cy="243288"/>
            <a:chOff x="1079239" y="1303779"/>
            <a:chExt cx="662433" cy="243288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0" name="TextBox 22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97AA4AB-DB55-45CB-96A6-4B27E6136249}"/>
              </a:ext>
            </a:extLst>
          </p:cNvPr>
          <p:cNvGrpSpPr/>
          <p:nvPr/>
        </p:nvGrpSpPr>
        <p:grpSpPr>
          <a:xfrm>
            <a:off x="906211" y="1431107"/>
            <a:ext cx="660619" cy="244079"/>
            <a:chOff x="1796919" y="1303779"/>
            <a:chExt cx="660619" cy="244079"/>
          </a:xfrm>
        </p:grpSpPr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7" name="TextBox 227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1655469" y="2435395"/>
            <a:ext cx="421482" cy="66436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F7911C1-7A61-495E-8AA6-74A15BD81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2751870" y="2622447"/>
            <a:ext cx="74410" cy="6097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54" y="1451476"/>
            <a:ext cx="183629" cy="198180"/>
          </a:xfrm>
          <a:prstGeom prst="rect">
            <a:avLst/>
          </a:prstGeom>
        </p:spPr>
      </p:pic>
      <p:sp>
        <p:nvSpPr>
          <p:cNvPr id="87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8521" y="420325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3B7EDD-8DE6-411E-9340-067D152E112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6" t="11227" r="29158" b="11174"/>
          <a:stretch/>
        </p:blipFill>
        <p:spPr>
          <a:xfrm>
            <a:off x="3200612" y="4216023"/>
            <a:ext cx="104154" cy="191862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35366F92-E1D4-4D98-8F0A-8B14438E2BFD}"/>
              </a:ext>
            </a:extLst>
          </p:cNvPr>
          <p:cNvGrpSpPr/>
          <p:nvPr/>
        </p:nvGrpSpPr>
        <p:grpSpPr>
          <a:xfrm>
            <a:off x="3200612" y="4705822"/>
            <a:ext cx="401585" cy="215444"/>
            <a:chOff x="3200768" y="4164941"/>
            <a:chExt cx="401585" cy="215444"/>
          </a:xfrm>
        </p:grpSpPr>
        <p:sp>
          <p:nvSpPr>
            <p:cNvPr id="153" name="TextBox 8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250</a:t>
              </a: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A0CF870B-A6A9-4489-8B48-43A5FA0B5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2285756-AFE9-445B-8754-47785116E2DC}"/>
              </a:ext>
            </a:extLst>
          </p:cNvPr>
          <p:cNvGrpSpPr/>
          <p:nvPr/>
        </p:nvGrpSpPr>
        <p:grpSpPr>
          <a:xfrm>
            <a:off x="3200612" y="5218076"/>
            <a:ext cx="401585" cy="215444"/>
            <a:chOff x="3200768" y="4164941"/>
            <a:chExt cx="401585" cy="215444"/>
          </a:xfrm>
        </p:grpSpPr>
        <p:sp>
          <p:nvSpPr>
            <p:cNvPr id="145" name="TextBox 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593421B2-46B9-4390-9CF2-E60AA74F3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15532BD-52D3-462E-8B45-F589736DE597}"/>
              </a:ext>
            </a:extLst>
          </p:cNvPr>
          <p:cNvGrpSpPr/>
          <p:nvPr/>
        </p:nvGrpSpPr>
        <p:grpSpPr>
          <a:xfrm>
            <a:off x="3200612" y="5734362"/>
            <a:ext cx="401585" cy="215444"/>
            <a:chOff x="3200768" y="4164941"/>
            <a:chExt cx="401585" cy="215444"/>
          </a:xfrm>
        </p:grpSpPr>
        <p:sp>
          <p:nvSpPr>
            <p:cNvPr id="143" name="TextBox 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800</a:t>
              </a: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EAC989F3-0980-4951-B854-FBDFC0B69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sp>
        <p:nvSpPr>
          <p:cNvPr id="97" name="TextBox 9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283443"/>
            <a:ext cx="1692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동탁을 처치하여 식량을 획득할 수 있습니다</a:t>
            </a:r>
          </a:p>
        </p:txBody>
      </p:sp>
      <p:sp>
        <p:nvSpPr>
          <p:cNvPr id="99" name="TextBox 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79925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조조와 원소를 처치하여 지식을 획득할 수 있습니다</a:t>
            </a:r>
          </a:p>
        </p:txBody>
      </p:sp>
      <p:sp>
        <p:nvSpPr>
          <p:cNvPr id="100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30080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조조를 처치하여 대량의 지식을 획득할 수 있습니다</a:t>
            </a:r>
          </a:p>
        </p:txBody>
      </p:sp>
      <p:sp>
        <p:nvSpPr>
          <p:cNvPr id="101" name="TextBox 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811995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손권을 처치하여 대량의 지식과 소량의 금괴를 획득할 수 있습니다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6D35310A-4696-48D4-A038-B5ABDE71ED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5660104"/>
            <a:ext cx="362303" cy="34892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24DB455-DAF3-4598-8140-055751DAE4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04" y="5150058"/>
            <a:ext cx="357053" cy="34020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C8CA4346-014B-4C52-8675-4EB7F3110F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652185"/>
            <a:ext cx="365604" cy="33506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C359BD04-6269-4C86-B48A-17FB38312C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146366"/>
            <a:ext cx="365604" cy="335062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84D21115-4F73-4C51-8219-5B737F3F5D2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6" t="31793" r="25589" b="14601"/>
          <a:stretch/>
        </p:blipFill>
        <p:spPr>
          <a:xfrm flipH="1">
            <a:off x="3090817" y="2438216"/>
            <a:ext cx="557506" cy="698185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BD408815-D3DE-4151-8CC3-E769831509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86" y="2437769"/>
            <a:ext cx="217491" cy="65247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7B8FD388-25D5-4880-AE5B-C1C2AE69924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8" t="40005" r="34198" b="16390"/>
          <a:stretch/>
        </p:blipFill>
        <p:spPr>
          <a:xfrm flipH="1">
            <a:off x="2994361" y="2698464"/>
            <a:ext cx="471025" cy="62996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08A40110-1136-4D71-9CBA-853C0DE8F6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3060027" y="2875935"/>
            <a:ext cx="74410" cy="609725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1114073" y="4100205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24748C4-5984-4E82-8242-D43E7D70DAAE}"/>
              </a:ext>
            </a:extLst>
          </p:cNvPr>
          <p:cNvSpPr/>
          <p:nvPr/>
        </p:nvSpPr>
        <p:spPr>
          <a:xfrm>
            <a:off x="921171" y="41084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18DB189-EECE-4D5A-B8E6-02C338446F72}"/>
              </a:ext>
            </a:extLst>
          </p:cNvPr>
          <p:cNvSpPr/>
          <p:nvPr/>
        </p:nvSpPr>
        <p:spPr>
          <a:xfrm>
            <a:off x="3677949" y="41084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26A480-5F5F-4435-A587-0BCE7A0577C1}"/>
              </a:ext>
            </a:extLst>
          </p:cNvPr>
          <p:cNvSpPr/>
          <p:nvPr/>
        </p:nvSpPr>
        <p:spPr>
          <a:xfrm>
            <a:off x="3013853" y="3670366"/>
            <a:ext cx="634469" cy="2348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C6F211-F37A-4A55-879B-74B68BD268A9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0" y="3698194"/>
            <a:ext cx="180183" cy="194442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EEA0AE2-FA84-47DB-8D42-457FFCDF0D53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3648323" y="1674372"/>
            <a:ext cx="1172372" cy="2659321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67C7508-3393-4C5A-B4B5-E8549BEFDFE1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3648323" y="4333693"/>
            <a:ext cx="1172372" cy="15049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8BC3E603-96D4-45A8-A85D-06F4DDE7CE3A}"/>
              </a:ext>
            </a:extLst>
          </p:cNvPr>
          <p:cNvSpPr/>
          <p:nvPr/>
        </p:nvSpPr>
        <p:spPr>
          <a:xfrm>
            <a:off x="5253484" y="810838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7B1D1889-EB03-40FA-A686-C23A848A1877}"/>
              </a:ext>
            </a:extLst>
          </p:cNvPr>
          <p:cNvSpPr/>
          <p:nvPr/>
        </p:nvSpPr>
        <p:spPr>
          <a:xfrm>
            <a:off x="6029512" y="1958119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E28A6890-AC22-4E23-A2C6-84227D496020}"/>
              </a:ext>
            </a:extLst>
          </p:cNvPr>
          <p:cNvSpPr/>
          <p:nvPr/>
        </p:nvSpPr>
        <p:spPr>
          <a:xfrm>
            <a:off x="5249546" y="2591622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128EB0AA-C471-4C6D-B179-7AEB36E1323B}"/>
              </a:ext>
            </a:extLst>
          </p:cNvPr>
          <p:cNvSpPr/>
          <p:nvPr/>
        </p:nvSpPr>
        <p:spPr>
          <a:xfrm>
            <a:off x="5252577" y="4954993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93A98381-77F8-4665-B840-3D20BC2AADFA}"/>
              </a:ext>
            </a:extLst>
          </p:cNvPr>
          <p:cNvSpPr/>
          <p:nvPr/>
        </p:nvSpPr>
        <p:spPr>
          <a:xfrm>
            <a:off x="6027535" y="3733726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47132E37-A923-4349-8A09-717414A71509}"/>
              </a:ext>
            </a:extLst>
          </p:cNvPr>
          <p:cNvSpPr/>
          <p:nvPr/>
        </p:nvSpPr>
        <p:spPr>
          <a:xfrm>
            <a:off x="6623615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아니오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5A048C63-887B-4A2D-8D77-654A2960F775}"/>
              </a:ext>
            </a:extLst>
          </p:cNvPr>
          <p:cNvSpPr/>
          <p:nvPr/>
        </p:nvSpPr>
        <p:spPr>
          <a:xfrm>
            <a:off x="5443348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77303E-DBA1-48FB-B6EE-209322C1BFE1}"/>
              </a:ext>
            </a:extLst>
          </p:cNvPr>
          <p:cNvSpPr txBox="1"/>
          <p:nvPr/>
        </p:nvSpPr>
        <p:spPr>
          <a:xfrm>
            <a:off x="5431979" y="2966550"/>
            <a:ext cx="21202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일일 제한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번을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모두 사용하셨습니다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0E3BF8-6EFE-4A41-82C0-11BB47CED3D3}"/>
              </a:ext>
            </a:extLst>
          </p:cNvPr>
          <p:cNvSpPr txBox="1"/>
          <p:nvPr/>
        </p:nvSpPr>
        <p:spPr>
          <a:xfrm>
            <a:off x="5537360" y="1360433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통행증이 부족합니다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24F31B-071A-4FBA-88BA-BB0E664044BE}"/>
              </a:ext>
            </a:extLst>
          </p:cNvPr>
          <p:cNvSpPr txBox="1"/>
          <p:nvPr/>
        </p:nvSpPr>
        <p:spPr>
          <a:xfrm>
            <a:off x="5498085" y="529972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반동탁 연합 전장으로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이동하시겠습니까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59BA1C-499F-48EF-B8FF-CD068BCFED73}"/>
              </a:ext>
            </a:extLst>
          </p:cNvPr>
          <p:cNvSpPr txBox="1"/>
          <p:nvPr/>
        </p:nvSpPr>
        <p:spPr>
          <a:xfrm>
            <a:off x="5187965" y="391999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재화</a:t>
            </a:r>
            <a:r>
              <a:rPr lang="en-US" altLang="ko-KR" b="1" dirty="0"/>
              <a:t>, </a:t>
            </a:r>
            <a:r>
              <a:rPr lang="ko-KR" altLang="en-US" b="1" dirty="0"/>
              <a:t>도전횟수 부족할 시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607C370-8BA7-410E-90E9-708C415B88CE}"/>
              </a:ext>
            </a:extLst>
          </p:cNvPr>
          <p:cNvSpPr txBox="1"/>
          <p:nvPr/>
        </p:nvSpPr>
        <p:spPr>
          <a:xfrm>
            <a:off x="5085805" y="446810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스테이지 입장 전 확인 창</a:t>
            </a: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C19E875A-F46C-4788-A574-2A3EE995CFE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34" y="1730452"/>
            <a:ext cx="202911" cy="203175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4" y="1176331"/>
            <a:ext cx="210615" cy="196255"/>
          </a:xfrm>
          <a:prstGeom prst="rect">
            <a:avLst/>
          </a:prstGeom>
        </p:spPr>
      </p:pic>
      <p:grpSp>
        <p:nvGrpSpPr>
          <p:cNvPr id="109" name="그룹 108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3071237" y="4100205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82031"/>
            <a:ext cx="3044029" cy="327725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27631F-A83F-48A4-8E7D-53518DD5EAA8}"/>
              </a:ext>
            </a:extLst>
          </p:cNvPr>
          <p:cNvSpPr/>
          <p:nvPr/>
        </p:nvSpPr>
        <p:spPr>
          <a:xfrm>
            <a:off x="2034479" y="3531860"/>
            <a:ext cx="755647" cy="4319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E894DDB-6569-44DD-A8F8-FBA9FD54C2E5}"/>
              </a:ext>
            </a:extLst>
          </p:cNvPr>
          <p:cNvSpPr/>
          <p:nvPr/>
        </p:nvSpPr>
        <p:spPr>
          <a:xfrm>
            <a:off x="1811531" y="367036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661B67E-9442-4044-91B9-D8467CB409E6}"/>
              </a:ext>
            </a:extLst>
          </p:cNvPr>
          <p:cNvSpPr/>
          <p:nvPr/>
        </p:nvSpPr>
        <p:spPr>
          <a:xfrm>
            <a:off x="3684159" y="37128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" name="그룹 1"/>
          <p:cNvGrpSpPr/>
          <p:nvPr/>
        </p:nvGrpSpPr>
        <p:grpSpPr>
          <a:xfrm>
            <a:off x="2047875" y="3510955"/>
            <a:ext cx="764381" cy="445294"/>
            <a:chOff x="2047875" y="3510955"/>
            <a:chExt cx="764381" cy="445294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A6D64DA-862A-488C-B478-A1CB62F4480C}"/>
                </a:ext>
              </a:extLst>
            </p:cNvPr>
            <p:cNvSpPr/>
            <p:nvPr/>
          </p:nvSpPr>
          <p:spPr>
            <a:xfrm>
              <a:off x="2157042" y="3703707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6D7F42D1-B10B-4B64-A777-8D2F4775F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>
              <a:off x="2047875" y="3510955"/>
              <a:ext cx="209550" cy="42862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3C10508-F7A0-4BF2-A4B6-A3B71C09D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>
              <a:off x="2600324" y="3515717"/>
              <a:ext cx="211932" cy="44053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BF5594-92D0-4274-9725-A04C85F6D4BB}"/>
              </a:ext>
            </a:extLst>
          </p:cNvPr>
          <p:cNvSpPr txBox="1"/>
          <p:nvPr/>
        </p:nvSpPr>
        <p:spPr>
          <a:xfrm>
            <a:off x="3187003" y="363013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3 / 3</a:t>
            </a:r>
          </a:p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max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B9BA79A-32B4-4D85-B76A-0B619486FC08}"/>
              </a:ext>
            </a:extLst>
          </p:cNvPr>
          <p:cNvSpPr/>
          <p:nvPr/>
        </p:nvSpPr>
        <p:spPr>
          <a:xfrm>
            <a:off x="2995170" y="3642130"/>
            <a:ext cx="658894" cy="293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69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 smtClean="0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현재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</a:t>
            </a:r>
            <a:r>
              <a:rPr lang="ko-KR" altLang="en-US" sz="1400" dirty="0"/>
              <a:t>전장에 대한 설명 및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권장 공격력 표시</a:t>
            </a:r>
            <a:endParaRPr lang="en-US" altLang="ko-KR" sz="1400" dirty="0"/>
          </a:p>
          <a:p>
            <a:pPr marL="342900" indent="-342900">
              <a:buAutoNum type="arabicParenR" startAt="2"/>
            </a:pPr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전장 이름 및 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 GNB</a:t>
            </a:r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pPr marL="342900" indent="-342900">
              <a:buAutoNum type="arabicParenR" startAt="6"/>
            </a:pPr>
            <a:r>
              <a:rPr lang="ko-KR" altLang="en-US" sz="1400" dirty="0"/>
              <a:t>스테이지 선택 창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그림 대신 적들이 그림 대신 서 있음 </a:t>
            </a:r>
            <a:endParaRPr lang="en-US" altLang="ko-KR" sz="1400" dirty="0"/>
          </a:p>
          <a:p>
            <a:r>
              <a:rPr lang="en-US" altLang="ko-KR" sz="1400" dirty="0"/>
              <a:t>- 1 ~ 15 </a:t>
            </a:r>
            <a:r>
              <a:rPr lang="ko-KR" altLang="en-US" sz="1400" dirty="0"/>
              <a:t>스테이지까지 존재 </a:t>
            </a:r>
            <a:endParaRPr lang="en-US" altLang="ko-KR" sz="1400" dirty="0"/>
          </a:p>
          <a:p>
            <a:r>
              <a:rPr lang="en-US" altLang="ko-KR" sz="1400" dirty="0"/>
              <a:t>- 3</a:t>
            </a:r>
            <a:r>
              <a:rPr lang="ko-KR" altLang="en-US" sz="1400" dirty="0"/>
              <a:t>스테이지 마다 강한 장수가 등장</a:t>
            </a:r>
            <a:endParaRPr lang="en-US" altLang="ko-KR" sz="1400" dirty="0"/>
          </a:p>
          <a:p>
            <a:r>
              <a:rPr lang="en-US" altLang="ko-KR" sz="1400" dirty="0"/>
              <a:t>( 3</a:t>
            </a:r>
            <a:r>
              <a:rPr lang="ko-KR" altLang="en-US" sz="1400" dirty="0"/>
              <a:t>스테이지 장수 처치 시 추가 보상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342900" indent="-342900">
              <a:buAutoNum type="arabicParenR" startAt="2"/>
            </a:pPr>
            <a:endParaRPr lang="en-US" altLang="ko-KR" sz="1400" dirty="0"/>
          </a:p>
          <a:p>
            <a:r>
              <a:rPr lang="en-US" altLang="ko-KR" sz="1400" dirty="0"/>
              <a:t>7)  </a:t>
            </a:r>
            <a:r>
              <a:rPr lang="ko-KR" altLang="en-US" sz="1400" dirty="0"/>
              <a:t>장비 버튼 클릭 시 장비창으로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 </a:t>
            </a:r>
            <a:r>
              <a:rPr lang="ko-KR" altLang="en-US" sz="1400" dirty="0"/>
              <a:t>나가기 버튼 터치 시 메인 화면으로</a:t>
            </a:r>
            <a:endParaRPr lang="en-US" altLang="ko-KR" sz="1400" dirty="0"/>
          </a:p>
          <a:p>
            <a:r>
              <a:rPr lang="ko-KR" altLang="en-US" sz="1400" dirty="0"/>
              <a:t>   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9)  </a:t>
            </a:r>
            <a:r>
              <a:rPr lang="ko-KR" altLang="en-US" sz="1400" dirty="0"/>
              <a:t>전장시작 버튼 터치 시 </a:t>
            </a:r>
            <a:r>
              <a:rPr lang="en-US" altLang="ko-KR" sz="1400" dirty="0"/>
              <a:t>(6) </a:t>
            </a:r>
            <a:r>
              <a:rPr lang="ko-KR" altLang="en-US" sz="1400" dirty="0"/>
              <a:t>화면</a:t>
            </a:r>
            <a:endParaRPr lang="en-US" altLang="ko-KR" sz="1400" dirty="0"/>
          </a:p>
          <a:p>
            <a:r>
              <a:rPr lang="ko-KR" altLang="en-US" sz="1400" dirty="0"/>
              <a:t>구름이 걷히면서 스테이지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258649" y="1110683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3E97AA-A2B0-4D15-B6A3-E3C13C464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60632" y="1108042"/>
            <a:ext cx="3030104" cy="23209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99" y="1157802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22" name="그림 21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27043" r="33765" b="14080"/>
          <a:stretch/>
        </p:blipFill>
        <p:spPr>
          <a:xfrm flipH="1">
            <a:off x="2123219" y="2321637"/>
            <a:ext cx="445295" cy="77866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916743" y="312667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2" y="3950401"/>
            <a:ext cx="2804159" cy="23079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411141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TextBox 17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872440" y="4120575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반동탁 연합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41353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41560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461875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464271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512609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515005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563614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566010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872440" y="4619268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관도전투</a:t>
            </a:r>
          </a:p>
        </p:txBody>
      </p:sp>
      <p:sp>
        <p:nvSpPr>
          <p:cNvPr id="37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874783" y="5138920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적벽전투</a:t>
            </a:r>
          </a:p>
        </p:txBody>
      </p:sp>
      <p:sp>
        <p:nvSpPr>
          <p:cNvPr id="38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868803" y="5637611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이릉전투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465289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516755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568025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D68546A-D20F-43DC-A34E-BB19C04657BF}"/>
              </a:ext>
            </a:extLst>
          </p:cNvPr>
          <p:cNvGrpSpPr/>
          <p:nvPr/>
        </p:nvGrpSpPr>
        <p:grpSpPr>
          <a:xfrm>
            <a:off x="307214" y="1713246"/>
            <a:ext cx="653492" cy="243288"/>
            <a:chOff x="910551" y="1668117"/>
            <a:chExt cx="653492" cy="243288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92" name="TextBox 21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AFF80B-CF76-4360-BCBC-73413578980A}"/>
              </a:ext>
            </a:extLst>
          </p:cNvPr>
          <p:cNvGrpSpPr/>
          <p:nvPr/>
        </p:nvGrpSpPr>
        <p:grpSpPr>
          <a:xfrm>
            <a:off x="307214" y="1151822"/>
            <a:ext cx="662433" cy="243288"/>
            <a:chOff x="1079239" y="1303779"/>
            <a:chExt cx="662433" cy="243288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TextBox 22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97AA4AB-DB55-45CB-96A6-4B27E6136249}"/>
              </a:ext>
            </a:extLst>
          </p:cNvPr>
          <p:cNvGrpSpPr/>
          <p:nvPr/>
        </p:nvGrpSpPr>
        <p:grpSpPr>
          <a:xfrm>
            <a:off x="307818" y="1431107"/>
            <a:ext cx="660619" cy="244079"/>
            <a:chOff x="1796919" y="1303779"/>
            <a:chExt cx="660619" cy="244079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5" name="TextBox 227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1057076" y="2435395"/>
            <a:ext cx="421482" cy="66436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F7911C1-7A61-495E-8AA6-74A15BD81A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2153477" y="2622447"/>
            <a:ext cx="74410" cy="60972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1" y="1457951"/>
            <a:ext cx="183629" cy="198180"/>
          </a:xfrm>
          <a:prstGeom prst="rect">
            <a:avLst/>
          </a:prstGeom>
        </p:spPr>
      </p:pic>
      <p:sp>
        <p:nvSpPr>
          <p:cNvPr id="49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620128" y="420325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53B7EDD-8DE6-411E-9340-067D152E112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6" t="11227" r="29158" b="11174"/>
          <a:stretch/>
        </p:blipFill>
        <p:spPr>
          <a:xfrm>
            <a:off x="2602219" y="4216023"/>
            <a:ext cx="104154" cy="191862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35366F92-E1D4-4D98-8F0A-8B14438E2BFD}"/>
              </a:ext>
            </a:extLst>
          </p:cNvPr>
          <p:cNvGrpSpPr/>
          <p:nvPr/>
        </p:nvGrpSpPr>
        <p:grpSpPr>
          <a:xfrm>
            <a:off x="2602219" y="4705822"/>
            <a:ext cx="401585" cy="215444"/>
            <a:chOff x="3200768" y="4164941"/>
            <a:chExt cx="401585" cy="215444"/>
          </a:xfrm>
        </p:grpSpPr>
        <p:sp>
          <p:nvSpPr>
            <p:cNvPr id="73" name="TextBox 8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250</a:t>
              </a: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A0CF870B-A6A9-4489-8B48-43A5FA0B5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2285756-AFE9-445B-8754-47785116E2DC}"/>
              </a:ext>
            </a:extLst>
          </p:cNvPr>
          <p:cNvGrpSpPr/>
          <p:nvPr/>
        </p:nvGrpSpPr>
        <p:grpSpPr>
          <a:xfrm>
            <a:off x="2602219" y="5218076"/>
            <a:ext cx="401585" cy="215444"/>
            <a:chOff x="3200768" y="4164941"/>
            <a:chExt cx="401585" cy="215444"/>
          </a:xfrm>
        </p:grpSpPr>
        <p:sp>
          <p:nvSpPr>
            <p:cNvPr id="71" name="TextBox 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93421B2-46B9-4390-9CF2-E60AA74F3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15532BD-52D3-462E-8B45-F589736DE597}"/>
              </a:ext>
            </a:extLst>
          </p:cNvPr>
          <p:cNvGrpSpPr/>
          <p:nvPr/>
        </p:nvGrpSpPr>
        <p:grpSpPr>
          <a:xfrm>
            <a:off x="2602219" y="5734362"/>
            <a:ext cx="401585" cy="215444"/>
            <a:chOff x="3200768" y="4164941"/>
            <a:chExt cx="401585" cy="215444"/>
          </a:xfrm>
        </p:grpSpPr>
        <p:sp>
          <p:nvSpPr>
            <p:cNvPr id="69" name="TextBox 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800</a:t>
              </a: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AC989F3-0980-4951-B854-FBDFC0B69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sp>
        <p:nvSpPr>
          <p:cNvPr id="57" name="TextBox 9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883648" y="4283443"/>
            <a:ext cx="1692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동탁을 처치하여 식량을 획득할 수 있습니다</a:t>
            </a:r>
          </a:p>
        </p:txBody>
      </p:sp>
      <p:sp>
        <p:nvSpPr>
          <p:cNvPr id="58" name="TextBox 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874783" y="479925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조조와 원소를 처치하여 지식을 획득할 수 있습니다</a:t>
            </a:r>
          </a:p>
        </p:txBody>
      </p:sp>
      <p:sp>
        <p:nvSpPr>
          <p:cNvPr id="59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870891" y="530080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조조를 처치하여 대량의 지식을 획득할 수 있습니다</a:t>
            </a:r>
          </a:p>
        </p:txBody>
      </p:sp>
      <p:sp>
        <p:nvSpPr>
          <p:cNvPr id="60" name="TextBox 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870890" y="5811995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손권을 처치하여 대량의 지식과 소량의 금괴를 획득할 수 있습니다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D35310A-4696-48D4-A038-B5ABDE71ED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6" y="5660104"/>
            <a:ext cx="362303" cy="34892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24DB455-DAF3-4598-8140-055751DAE4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1" y="5150058"/>
            <a:ext cx="357053" cy="34020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8CA4346-014B-4C52-8675-4EB7F3110F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6" y="4652185"/>
            <a:ext cx="365604" cy="33506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359BD04-6269-4C86-B48A-17FB38312C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6" y="4146366"/>
            <a:ext cx="365604" cy="33506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4D21115-4F73-4C51-8219-5B737F3F5D2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6" t="31793" r="25589" b="14601"/>
          <a:stretch/>
        </p:blipFill>
        <p:spPr>
          <a:xfrm flipH="1">
            <a:off x="2492424" y="2438216"/>
            <a:ext cx="557506" cy="69818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BD408815-D3DE-4151-8CC3-E769831509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93" y="2437769"/>
            <a:ext cx="217491" cy="65247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B8FD388-25D5-4880-AE5B-C1C2AE69924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8" t="40005" r="34198" b="16390"/>
          <a:stretch/>
        </p:blipFill>
        <p:spPr>
          <a:xfrm flipH="1">
            <a:off x="2395968" y="2698464"/>
            <a:ext cx="471025" cy="62996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8A40110-1136-4D71-9CBA-853C0DE8F6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2461634" y="2875935"/>
            <a:ext cx="74410" cy="60972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53ADE1-BCF0-4644-AC1A-4DC7F060BD3C}"/>
              </a:ext>
            </a:extLst>
          </p:cNvPr>
          <p:cNvSpPr/>
          <p:nvPr/>
        </p:nvSpPr>
        <p:spPr>
          <a:xfrm>
            <a:off x="3652255" y="1110683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5" name="그림 14" descr="테이블, 표지판이(가) 표시된 사진&#10;&#10;자동 생성된 설명">
            <a:extLst>
              <a:ext uri="{FF2B5EF4-FFF2-40B4-BE49-F238E27FC236}">
                <a16:creationId xmlns:a16="http://schemas.microsoft.com/office/drawing/2014/main" id="{3B3BB342-234C-4357-83FB-2E674A448E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19" y="3647307"/>
            <a:ext cx="3031613" cy="284207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47BB02F-EF67-457D-BBD0-CCAC6C8A7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660828" y="1108042"/>
            <a:ext cx="3030104" cy="2320958"/>
          </a:xfrm>
          <a:prstGeom prst="rect">
            <a:avLst/>
          </a:prstGeom>
        </p:spPr>
      </p:pic>
      <p:pic>
        <p:nvPicPr>
          <p:cNvPr id="3" name="그림 2" descr="타기, 남자, 착용, 앉아있는이(가) 표시된 사진&#10;&#10;자동 생성된 설명">
            <a:extLst>
              <a:ext uri="{FF2B5EF4-FFF2-40B4-BE49-F238E27FC236}">
                <a16:creationId xmlns:a16="http://schemas.microsoft.com/office/drawing/2014/main" id="{50F3BA29-A158-4D55-B767-CEF248F69B0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r="17410"/>
          <a:stretch/>
        </p:blipFill>
        <p:spPr>
          <a:xfrm>
            <a:off x="5450734" y="1949298"/>
            <a:ext cx="1240198" cy="108082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9632B08-FBBB-4178-9487-C8266EA9C31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4087971" y="2425871"/>
            <a:ext cx="421482" cy="66436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373B41-F7B9-437C-9038-6D47ED0637B9}"/>
              </a:ext>
            </a:extLst>
          </p:cNvPr>
          <p:cNvSpPr/>
          <p:nvPr/>
        </p:nvSpPr>
        <p:spPr>
          <a:xfrm>
            <a:off x="3817041" y="6053515"/>
            <a:ext cx="751570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장비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560E414-58F8-457C-9858-1B60B43DC115}"/>
              </a:ext>
            </a:extLst>
          </p:cNvPr>
          <p:cNvSpPr/>
          <p:nvPr/>
        </p:nvSpPr>
        <p:spPr>
          <a:xfrm>
            <a:off x="4732001" y="6053515"/>
            <a:ext cx="769856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4F790AE-E2E0-4FE2-B4F7-AE8129A933FF}"/>
              </a:ext>
            </a:extLst>
          </p:cNvPr>
          <p:cNvSpPr/>
          <p:nvPr/>
        </p:nvSpPr>
        <p:spPr>
          <a:xfrm>
            <a:off x="5671766" y="6053515"/>
            <a:ext cx="850457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      전장시작</a:t>
            </a: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6AE668A5-2FB5-4E4B-B524-0674B3DED00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05" y="1155859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AD6F85A4-8A5B-41BB-B3AA-45827A4E141D}"/>
              </a:ext>
            </a:extLst>
          </p:cNvPr>
          <p:cNvSpPr/>
          <p:nvPr/>
        </p:nvSpPr>
        <p:spPr>
          <a:xfrm>
            <a:off x="3694004" y="3283162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8101D1C-35AF-4241-89A5-4BB3A33D10C3}"/>
              </a:ext>
            </a:extLst>
          </p:cNvPr>
          <p:cNvSpPr/>
          <p:nvPr/>
        </p:nvSpPr>
        <p:spPr>
          <a:xfrm>
            <a:off x="3984694" y="3351869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B340F17-9A34-4922-BC6A-D3484936B177}"/>
              </a:ext>
            </a:extLst>
          </p:cNvPr>
          <p:cNvSpPr/>
          <p:nvPr/>
        </p:nvSpPr>
        <p:spPr>
          <a:xfrm>
            <a:off x="3778837" y="332150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28BF860-BCD1-4D15-A000-D84527310CCF}"/>
              </a:ext>
            </a:extLst>
          </p:cNvPr>
          <p:cNvSpPr/>
          <p:nvPr/>
        </p:nvSpPr>
        <p:spPr>
          <a:xfrm>
            <a:off x="4700560" y="3359897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72DEFDA-03BA-43DA-8842-1B7853763916}"/>
              </a:ext>
            </a:extLst>
          </p:cNvPr>
          <p:cNvSpPr/>
          <p:nvPr/>
        </p:nvSpPr>
        <p:spPr>
          <a:xfrm>
            <a:off x="4496517" y="332150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6D6A7761-C512-4A64-A750-C71C67E8D9BF}"/>
              </a:ext>
            </a:extLst>
          </p:cNvPr>
          <p:cNvSpPr/>
          <p:nvPr/>
        </p:nvSpPr>
        <p:spPr>
          <a:xfrm>
            <a:off x="5430112" y="3359897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CC40B33A-5AE0-4CC8-B81D-CBE71F08C2A0}"/>
              </a:ext>
            </a:extLst>
          </p:cNvPr>
          <p:cNvSpPr/>
          <p:nvPr/>
        </p:nvSpPr>
        <p:spPr>
          <a:xfrm>
            <a:off x="5227882" y="3329536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625E3F-2493-4414-A8F3-BC95F59644C9}"/>
              </a:ext>
            </a:extLst>
          </p:cNvPr>
          <p:cNvSpPr txBox="1"/>
          <p:nvPr/>
        </p:nvSpPr>
        <p:spPr>
          <a:xfrm>
            <a:off x="5429754" y="3334756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CD2BCF0-4A30-457F-BD01-B2EBE4DDF268}"/>
              </a:ext>
            </a:extLst>
          </p:cNvPr>
          <p:cNvSpPr txBox="1"/>
          <p:nvPr/>
        </p:nvSpPr>
        <p:spPr>
          <a:xfrm>
            <a:off x="4684532" y="333475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76D64FC-E4A8-4716-B3DC-89961428F03C}"/>
              </a:ext>
            </a:extLst>
          </p:cNvPr>
          <p:cNvSpPr txBox="1"/>
          <p:nvPr/>
        </p:nvSpPr>
        <p:spPr>
          <a:xfrm>
            <a:off x="3989358" y="333111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E287D9E4-6453-4425-B5C6-42B31152B3E4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98" y="3334756"/>
            <a:ext cx="197644" cy="213305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5679B035-A2AC-4E31-9BFF-6DEF1F45E2C9}"/>
              </a:ext>
            </a:extLst>
          </p:cNvPr>
          <p:cNvSpPr/>
          <p:nvPr/>
        </p:nvSpPr>
        <p:spPr>
          <a:xfrm>
            <a:off x="6107503" y="3359206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54E0612-74E1-4C4A-9139-752B046ACD8C}"/>
              </a:ext>
            </a:extLst>
          </p:cNvPr>
          <p:cNvSpPr/>
          <p:nvPr/>
        </p:nvSpPr>
        <p:spPr>
          <a:xfrm>
            <a:off x="5905273" y="3328845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93FF4B8-4C0D-43E5-BF2E-EADED2D9EA6B}"/>
              </a:ext>
            </a:extLst>
          </p:cNvPr>
          <p:cNvSpPr txBox="1"/>
          <p:nvPr/>
        </p:nvSpPr>
        <p:spPr>
          <a:xfrm>
            <a:off x="6107145" y="3334065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2EA3F716-54FF-420E-9573-CA4F4A8DBEBF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48" y="6085250"/>
            <a:ext cx="319647" cy="305130"/>
          </a:xfrm>
          <a:prstGeom prst="rect">
            <a:avLst/>
          </a:prstGeom>
          <a:noFill/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9CB8055-6FB7-4841-A30D-7D824EEC064C}"/>
              </a:ext>
            </a:extLst>
          </p:cNvPr>
          <p:cNvSpPr/>
          <p:nvPr/>
        </p:nvSpPr>
        <p:spPr>
          <a:xfrm>
            <a:off x="4586784" y="1126374"/>
            <a:ext cx="1240198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879363D-78EC-4C0C-8C5F-5C0D20E9D320}"/>
              </a:ext>
            </a:extLst>
          </p:cNvPr>
          <p:cNvSpPr/>
          <p:nvPr/>
        </p:nvSpPr>
        <p:spPr>
          <a:xfrm>
            <a:off x="4629179" y="89662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73BAF28-588B-4F62-983C-A567A32A7E6B}"/>
              </a:ext>
            </a:extLst>
          </p:cNvPr>
          <p:cNvSpPr/>
          <p:nvPr/>
        </p:nvSpPr>
        <p:spPr>
          <a:xfrm>
            <a:off x="3659321" y="3247254"/>
            <a:ext cx="3020215" cy="4000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13E5BF01-9D41-48B5-B154-8FEE7107B054}"/>
              </a:ext>
            </a:extLst>
          </p:cNvPr>
          <p:cNvSpPr/>
          <p:nvPr/>
        </p:nvSpPr>
        <p:spPr>
          <a:xfrm>
            <a:off x="3450808" y="32123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1F344BA-49BE-4465-9A66-C2E29A744F85}"/>
              </a:ext>
            </a:extLst>
          </p:cNvPr>
          <p:cNvSpPr/>
          <p:nvPr/>
        </p:nvSpPr>
        <p:spPr>
          <a:xfrm>
            <a:off x="3659320" y="3640405"/>
            <a:ext cx="3026818" cy="22384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62D8F0E-E38C-4A97-9CAA-976B1A77C44C}"/>
              </a:ext>
            </a:extLst>
          </p:cNvPr>
          <p:cNvSpPr/>
          <p:nvPr/>
        </p:nvSpPr>
        <p:spPr>
          <a:xfrm>
            <a:off x="3424022" y="37491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513071" y="4104165"/>
            <a:ext cx="1984717" cy="3997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24748C4-5984-4E82-8242-D43E7D70DAAE}"/>
              </a:ext>
            </a:extLst>
          </p:cNvPr>
          <p:cNvSpPr/>
          <p:nvPr/>
        </p:nvSpPr>
        <p:spPr>
          <a:xfrm>
            <a:off x="409967" y="370940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118DB189-EECE-4D5A-B8E6-02C338446F72}"/>
              </a:ext>
            </a:extLst>
          </p:cNvPr>
          <p:cNvSpPr/>
          <p:nvPr/>
        </p:nvSpPr>
        <p:spPr>
          <a:xfrm>
            <a:off x="2866993" y="38745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E504E4DB-1DE5-46F9-904A-1F9506003B51}"/>
              </a:ext>
            </a:extLst>
          </p:cNvPr>
          <p:cNvSpPr/>
          <p:nvPr/>
        </p:nvSpPr>
        <p:spPr>
          <a:xfrm>
            <a:off x="4108368" y="645373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3790298" y="6036183"/>
            <a:ext cx="787295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5A7835E-1F9A-499E-B5DF-F13B39BBC166}"/>
              </a:ext>
            </a:extLst>
          </p:cNvPr>
          <p:cNvSpPr/>
          <p:nvPr/>
        </p:nvSpPr>
        <p:spPr>
          <a:xfrm>
            <a:off x="5036228" y="645781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100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4FAD90C-355A-416A-8266-736E91C09EB9}"/>
              </a:ext>
            </a:extLst>
          </p:cNvPr>
          <p:cNvSpPr/>
          <p:nvPr/>
        </p:nvSpPr>
        <p:spPr>
          <a:xfrm>
            <a:off x="6008093" y="645373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9</a:t>
            </a:r>
            <a:endParaRPr lang="ko-KR" altLang="en-US" sz="1100" dirty="0"/>
          </a:p>
        </p:txBody>
      </p:sp>
      <p:pic>
        <p:nvPicPr>
          <p:cNvPr id="81" name="그림 80" descr="사진, 앉아있는, 작은, 남자이(가) 표시된 사진&#10;&#10;자동 생성된 설명">
            <a:extLst>
              <a:ext uri="{FF2B5EF4-FFF2-40B4-BE49-F238E27FC236}">
                <a16:creationId xmlns:a16="http://schemas.microsoft.com/office/drawing/2014/main" id="{7326BECA-340C-4E29-9790-0D488C4AFF3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9" b="9388"/>
          <a:stretch/>
        </p:blipFill>
        <p:spPr>
          <a:xfrm>
            <a:off x="6951352" y="2752587"/>
            <a:ext cx="1546506" cy="1639091"/>
          </a:xfrm>
          <a:prstGeom prst="rect">
            <a:avLst/>
          </a:prstGeom>
        </p:spPr>
      </p:pic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F4890645-4EEE-4525-A31D-5E867FC50A2B}"/>
              </a:ext>
            </a:extLst>
          </p:cNvPr>
          <p:cNvCxnSpPr>
            <a:cxnSpLocks/>
          </p:cNvCxnSpPr>
          <p:nvPr/>
        </p:nvCxnSpPr>
        <p:spPr>
          <a:xfrm flipV="1">
            <a:off x="6832463" y="4546035"/>
            <a:ext cx="892142" cy="728838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9495E55B-68C4-465C-9128-C4CC350CA80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74" y="3349591"/>
            <a:ext cx="202911" cy="203175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1D6BFAA5-2AD2-4736-ACF9-9898AB7D6328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20" y="3358444"/>
            <a:ext cx="192590" cy="179458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F7F5AC09-3115-434C-84C6-2FE3F657DDE4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94" y="3371956"/>
            <a:ext cx="200847" cy="159823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7" y="1173126"/>
            <a:ext cx="210615" cy="196255"/>
          </a:xfrm>
          <a:prstGeom prst="rect">
            <a:avLst/>
          </a:prstGeom>
        </p:spPr>
      </p:pic>
      <p:sp>
        <p:nvSpPr>
          <p:cNvPr id="152" name="직사각형 151"/>
          <p:cNvSpPr/>
          <p:nvPr/>
        </p:nvSpPr>
        <p:spPr>
          <a:xfrm>
            <a:off x="7058501" y="2050530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6268721" y="2314746"/>
            <a:ext cx="862782" cy="383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5709278" y="4015991"/>
            <a:ext cx="970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Reference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6918085" y="2874944"/>
            <a:ext cx="970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Reference</a:t>
            </a:r>
          </a:p>
        </p:txBody>
      </p:sp>
      <p:grpSp>
        <p:nvGrpSpPr>
          <p:cNvPr id="159" name="그룹 158"/>
          <p:cNvGrpSpPr/>
          <p:nvPr/>
        </p:nvGrpSpPr>
        <p:grpSpPr>
          <a:xfrm>
            <a:off x="1343757" y="1126825"/>
            <a:ext cx="1002109" cy="548353"/>
            <a:chOff x="1393168" y="1120587"/>
            <a:chExt cx="1002109" cy="548353"/>
          </a:xfrm>
        </p:grpSpPr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4" name="그림 16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32" y="1126825"/>
            <a:ext cx="989505" cy="449783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768256" y="1258457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819462" y="1513028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스테이지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2500149" y="4104165"/>
            <a:ext cx="543393" cy="3997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4723403" y="6036183"/>
            <a:ext cx="787295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5647398" y="6036183"/>
            <a:ext cx="890306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7" y="3338989"/>
            <a:ext cx="3044029" cy="327725"/>
          </a:xfrm>
          <a:prstGeom prst="rect">
            <a:avLst/>
          </a:prstGeom>
        </p:spPr>
      </p:pic>
      <p:grpSp>
        <p:nvGrpSpPr>
          <p:cNvPr id="149" name="그룹 148"/>
          <p:cNvGrpSpPr/>
          <p:nvPr/>
        </p:nvGrpSpPr>
        <p:grpSpPr>
          <a:xfrm>
            <a:off x="1396568" y="3566558"/>
            <a:ext cx="764381" cy="445294"/>
            <a:chOff x="2047875" y="3510955"/>
            <a:chExt cx="764381" cy="445294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1A6D64DA-862A-488C-B478-A1CB62F4480C}"/>
                </a:ext>
              </a:extLst>
            </p:cNvPr>
            <p:cNvSpPr/>
            <p:nvPr/>
          </p:nvSpPr>
          <p:spPr>
            <a:xfrm>
              <a:off x="2157042" y="3703707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6D7F42D1-B10B-4B64-A777-8D2F4775F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>
              <a:off x="2047875" y="3510955"/>
              <a:ext cx="209550" cy="428625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C3C10508-F7A0-4BF2-A4B6-A3B71C09D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>
              <a:off x="2600324" y="3515717"/>
              <a:ext cx="211932" cy="440532"/>
            </a:xfrm>
            <a:prstGeom prst="rect">
              <a:avLst/>
            </a:prstGeom>
          </p:spPr>
        </p:pic>
      </p:grp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8B27631F-A83F-48A4-8E7D-53518DD5EAA8}"/>
              </a:ext>
            </a:extLst>
          </p:cNvPr>
          <p:cNvSpPr/>
          <p:nvPr/>
        </p:nvSpPr>
        <p:spPr>
          <a:xfrm>
            <a:off x="1399744" y="3575596"/>
            <a:ext cx="755647" cy="4319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AE894DDB-6569-44DD-A8F8-FBA9FD54C2E5}"/>
              </a:ext>
            </a:extLst>
          </p:cNvPr>
          <p:cNvSpPr/>
          <p:nvPr/>
        </p:nvSpPr>
        <p:spPr>
          <a:xfrm>
            <a:off x="1188232" y="371151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8175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8227"/>
              </p:ext>
            </p:extLst>
          </p:nvPr>
        </p:nvGraphicFramePr>
        <p:xfrm>
          <a:off x="1038459" y="1178045"/>
          <a:ext cx="10115081" cy="551062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36993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52443240"/>
                    </a:ext>
                  </a:extLst>
                </a:gridCol>
                <a:gridCol w="7197928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70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아이콘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이름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설명</a:t>
                      </a:r>
                      <a:endParaRPr lang="en-US" altLang="ko-KR" sz="1900" b="1" dirty="0" smtClean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식량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/>
                        <a:t>가장 주로 사용하는 화폐이다</a:t>
                      </a:r>
                      <a:r>
                        <a:rPr lang="en-US" altLang="ko-KR" sz="1900" b="1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900" b="1" dirty="0" smtClean="0"/>
                        <a:t>적 처치</a:t>
                      </a:r>
                      <a:r>
                        <a:rPr lang="en-US" altLang="ko-KR" sz="1900" b="1" dirty="0" smtClean="0"/>
                        <a:t>, </a:t>
                      </a:r>
                      <a:r>
                        <a:rPr lang="ko-KR" altLang="en-US" sz="1900" b="1" dirty="0" smtClean="0"/>
                        <a:t>훈련을 통하여 수급할 수 있다</a:t>
                      </a:r>
                      <a:r>
                        <a:rPr lang="en-US" altLang="ko-KR" sz="1900" b="1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900" b="1" dirty="0" smtClean="0"/>
                        <a:t>훈련</a:t>
                      </a:r>
                      <a:r>
                        <a:rPr lang="en-US" altLang="ko-KR" sz="1900" b="1" dirty="0" smtClean="0"/>
                        <a:t>, </a:t>
                      </a:r>
                      <a:r>
                        <a:rPr lang="ko-KR" altLang="en-US" sz="1900" b="1" dirty="0" smtClean="0"/>
                        <a:t>무기 업그레이드에 사용된다</a:t>
                      </a:r>
                      <a:r>
                        <a:rPr lang="en-US" altLang="ko-KR" sz="1900" b="1" dirty="0" smtClean="0"/>
                        <a:t>.</a:t>
                      </a:r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지식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/>
                        <a:t>가장 주로 사용하는 화폐이다</a:t>
                      </a:r>
                      <a:r>
                        <a:rPr lang="en-US" altLang="ko-KR" sz="1900" b="1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900" b="1" dirty="0" smtClean="0"/>
                        <a:t>보스를 처치하여 수급할 수 있다</a:t>
                      </a:r>
                      <a:r>
                        <a:rPr lang="en-US" altLang="ko-KR" sz="1900" b="1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900" b="1" dirty="0" smtClean="0"/>
                        <a:t>보물 또는 상점에서 구입할 때 사용된다</a:t>
                      </a:r>
                      <a:r>
                        <a:rPr lang="en-US" altLang="ko-KR" sz="1900" b="1" dirty="0" smtClean="0"/>
                        <a:t>.</a:t>
                      </a:r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금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/>
                        <a:t>식량과 지식</a:t>
                      </a:r>
                      <a:r>
                        <a:rPr lang="ko-KR" altLang="en-US" sz="1900" b="1" baseline="0" dirty="0" smtClean="0"/>
                        <a:t> 다음으로 사용하는 화폐이다</a:t>
                      </a:r>
                      <a:r>
                        <a:rPr lang="en-US" altLang="ko-KR" sz="1900" b="1" baseline="0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900" b="1" dirty="0" smtClean="0"/>
                        <a:t>유료로 구매할 수 있는 재화이다</a:t>
                      </a:r>
                      <a:r>
                        <a:rPr lang="en-US" altLang="ko-KR" sz="1900" b="1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900" b="1" dirty="0" smtClean="0"/>
                        <a:t>스페셜 보물</a:t>
                      </a:r>
                      <a:r>
                        <a:rPr lang="en-US" altLang="ko-KR" sz="1900" b="1" dirty="0" smtClean="0"/>
                        <a:t>, </a:t>
                      </a:r>
                      <a:r>
                        <a:rPr lang="ko-KR" altLang="en-US" sz="1900" b="1" dirty="0" smtClean="0"/>
                        <a:t>상점에서 구입할 때 사용된다</a:t>
                      </a:r>
                      <a:r>
                        <a:rPr lang="en-US" altLang="ko-KR" sz="1900" b="1" dirty="0" smtClean="0"/>
                        <a:t>.</a:t>
                      </a:r>
                      <a:endParaRPr lang="ko-KR" altLang="en-US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엽전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/>
                        <a:t>상점에서만 사용할 수 있는 화폐이다</a:t>
                      </a:r>
                      <a:r>
                        <a:rPr lang="en-US" altLang="ko-KR" sz="1900" b="1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900" b="1" dirty="0" smtClean="0"/>
                        <a:t>전장에서만 수급할 수 있는 재화이다</a:t>
                      </a:r>
                      <a:r>
                        <a:rPr lang="en-US" altLang="ko-KR" sz="1900" b="1" dirty="0" smtClean="0"/>
                        <a:t>.</a:t>
                      </a:r>
                    </a:p>
                    <a:p>
                      <a:pPr latinLnBrk="1"/>
                      <a:r>
                        <a:rPr lang="ko-KR" altLang="en-US" sz="1900" b="1" dirty="0" smtClean="0"/>
                        <a:t>상점에서 스킨을 구매할 때 사용된다</a:t>
                      </a:r>
                      <a:r>
                        <a:rPr lang="en-US" altLang="ko-KR" sz="1900" b="1" dirty="0" smtClean="0"/>
                        <a:t>.</a:t>
                      </a:r>
                      <a:endParaRPr lang="ko-KR" altLang="en-US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통행증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 smtClean="0"/>
                        <a:t>전장에 입장할 때 사용하는 입장권이다</a:t>
                      </a:r>
                      <a:r>
                        <a:rPr lang="en-US" altLang="ko-KR" sz="1900" b="1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1900" b="1" dirty="0" smtClean="0"/>
                        <a:t>3</a:t>
                      </a:r>
                      <a:r>
                        <a:rPr lang="ko-KR" altLang="en-US" sz="1900" b="1" dirty="0" smtClean="0"/>
                        <a:t>시간마다 </a:t>
                      </a:r>
                      <a:r>
                        <a:rPr lang="en-US" altLang="ko-KR" sz="1900" b="1" dirty="0" smtClean="0"/>
                        <a:t>1</a:t>
                      </a:r>
                      <a:r>
                        <a:rPr lang="ko-KR" altLang="en-US" sz="1900" b="1" dirty="0" smtClean="0"/>
                        <a:t>개씩 지급한다</a:t>
                      </a:r>
                      <a:endParaRPr lang="en-US" altLang="ko-KR" sz="1900" b="1" dirty="0" smtClean="0"/>
                    </a:p>
                    <a:p>
                      <a:pPr latinLnBrk="1"/>
                      <a:r>
                        <a:rPr lang="ko-KR" altLang="en-US" sz="1900" b="1" dirty="0" smtClean="0"/>
                        <a:t>최대 </a:t>
                      </a:r>
                      <a:r>
                        <a:rPr lang="en-US" altLang="ko-KR" sz="1900" b="1" dirty="0" smtClean="0"/>
                        <a:t>3</a:t>
                      </a:r>
                      <a:r>
                        <a:rPr lang="ko-KR" altLang="en-US" sz="1900" b="1" dirty="0" smtClean="0"/>
                        <a:t>개까지 보유 가능하다</a:t>
                      </a:r>
                      <a:endParaRPr lang="en-US" altLang="ko-KR" sz="1900" b="1" dirty="0" smtClean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21" y="3721326"/>
            <a:ext cx="912187" cy="913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1756346"/>
            <a:ext cx="912187" cy="8499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4817993"/>
            <a:ext cx="912187" cy="7258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73" y="2716307"/>
            <a:ext cx="846313" cy="913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94" y="5763803"/>
            <a:ext cx="845714" cy="91337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47625"/>
            <a:ext cx="328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화폐 정리</a:t>
            </a:r>
            <a:endParaRPr lang="ko-KR" altLang="en-US" sz="40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61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47625"/>
            <a:ext cx="328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모션 정리</a:t>
            </a:r>
            <a:endParaRPr lang="ko-KR" altLang="en-US" sz="40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634" y="1150100"/>
            <a:ext cx="124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전진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634" y="1819597"/>
            <a:ext cx="1258054" cy="9067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0688" y="1745179"/>
            <a:ext cx="1258054" cy="9811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8742" y="1840836"/>
            <a:ext cx="1258054" cy="8642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2634" y="3106971"/>
            <a:ext cx="260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공격</a:t>
            </a:r>
            <a:endParaRPr lang="ko-KR" altLang="en-US" sz="24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4" y="3187967"/>
            <a:ext cx="2231046" cy="18149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2634" y="5077762"/>
            <a:ext cx="260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피격</a:t>
            </a:r>
            <a:endParaRPr lang="ko-KR" altLang="en-US" sz="24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392" y="5539427"/>
            <a:ext cx="1212538" cy="9067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09454" y="5124958"/>
            <a:ext cx="260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처치</a:t>
            </a:r>
            <a:endParaRPr lang="ko-KR" altLang="en-US" sz="24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98" y="5002934"/>
            <a:ext cx="3403778" cy="15183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23" y="1840836"/>
            <a:ext cx="926853" cy="8642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57" y="1863856"/>
            <a:ext cx="926853" cy="8181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3929" y="3525187"/>
            <a:ext cx="5029200" cy="31051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5461" y="900708"/>
            <a:ext cx="4280966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일단 해야할 꺼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전장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전자오락수호대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대해적 시대</a:t>
            </a:r>
            <a:r>
              <a:rPr lang="en-US" altLang="ko-KR" b="1" dirty="0" smtClean="0"/>
              <a:t>]</a:t>
            </a:r>
            <a:r>
              <a:rPr lang="ko-KR" altLang="en-US" b="1" dirty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r>
              <a:rPr lang="ko-KR" altLang="en-US" b="1" dirty="0" smtClean="0"/>
              <a:t>스테이지로 나뉘어져 있음</a:t>
            </a:r>
            <a:endParaRPr lang="en-US" altLang="ko-KR" b="1" dirty="0" smtClean="0"/>
          </a:p>
          <a:p>
            <a:r>
              <a:rPr lang="ko-KR" altLang="en-US" b="1" dirty="0" smtClean="0"/>
              <a:t>티켓은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시간마다 지급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최대 치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일일 제한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번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티켓이 존재하더라도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번 진행 시 불가능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최대 체력 치를 정하고 누가 먼저 일정 딜량에 도달하는가 </a:t>
            </a:r>
            <a:r>
              <a:rPr lang="en-US" altLang="ko-KR" b="1" dirty="0" smtClean="0"/>
              <a:t>(EX 1000</a:t>
            </a:r>
            <a:r>
              <a:rPr lang="ko-KR" altLang="en-US" b="1" dirty="0" smtClean="0"/>
              <a:t>딜을 누가 먼저 넣는가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모든 스테이지에 기본 보상</a:t>
            </a:r>
            <a:endParaRPr lang="en-US" altLang="ko-KR" b="1" dirty="0" smtClean="0"/>
          </a:p>
          <a:p>
            <a:r>
              <a:rPr lang="en-US" altLang="ko-KR" b="1" dirty="0" smtClean="0"/>
              <a:t>3</a:t>
            </a:r>
            <a:r>
              <a:rPr lang="ko-KR" altLang="en-US" b="1" dirty="0" smtClean="0"/>
              <a:t>스테이지마다 보스 등장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처치 시 추가 보상</a:t>
            </a:r>
            <a:r>
              <a:rPr lang="en-US" altLang="ko-KR" b="1" dirty="0"/>
              <a:t> </a:t>
            </a:r>
            <a:r>
              <a:rPr lang="en-US" altLang="ko-KR" b="1" dirty="0" smtClean="0"/>
              <a:t>or </a:t>
            </a:r>
            <a:r>
              <a:rPr lang="ko-KR" altLang="en-US" b="1" dirty="0" smtClean="0"/>
              <a:t>전장에서만 지속되는 버프</a:t>
            </a:r>
            <a:r>
              <a:rPr lang="en-US" altLang="ko-KR" b="1" dirty="0" smtClean="0"/>
              <a:t>]</a:t>
            </a:r>
          </a:p>
          <a:p>
            <a:r>
              <a:rPr lang="ko-KR" altLang="en-US" b="1" dirty="0" smtClean="0"/>
              <a:t>스테이지 선택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981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71589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361" name="그룹 360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36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4" name="그림 36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36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6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592082" y="146701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388039" y="142862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576054" y="1441869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82" name="그림 381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0" y="1443700"/>
            <a:ext cx="197644" cy="213305"/>
          </a:xfrm>
          <a:prstGeom prst="rect">
            <a:avLst/>
          </a:prstGeom>
        </p:spPr>
      </p:pic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660186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4497827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495005" y="1062880"/>
            <a:ext cx="3030104" cy="2320958"/>
          </a:xfrm>
          <a:prstGeom prst="rect">
            <a:avLst/>
          </a:prstGeom>
        </p:spPr>
      </p:pic>
      <p:pic>
        <p:nvPicPr>
          <p:cNvPr id="392" name="그림 391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53" y="3497768"/>
            <a:ext cx="2744240" cy="2307919"/>
          </a:xfrm>
          <a:prstGeom prst="rect">
            <a:avLst/>
          </a:prstGeom>
        </p:spPr>
      </p:pic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4787877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4787876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4787876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6" name="그림 41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17" name="TextBox 416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220901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41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16193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5746617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0" name="그림 41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6280732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4787877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3" name="그림 42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24" name="TextBox 42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220901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2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5316193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5746617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7" name="그림 426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6280732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4787876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4787877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220901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2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5316193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5746617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34" name="그림 433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6280732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4787876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220901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8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5316193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5746617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40" name="그림 439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6280732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442" name="그림 441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76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3" name="그림 442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87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46" name="TextBox 44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5813787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7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157828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448" name="그룹 447"/>
          <p:cNvGrpSpPr/>
          <p:nvPr/>
        </p:nvGrpSpPr>
        <p:grpSpPr>
          <a:xfrm>
            <a:off x="4558467" y="1710761"/>
            <a:ext cx="653492" cy="243288"/>
            <a:chOff x="910551" y="1668117"/>
            <a:chExt cx="653492" cy="243288"/>
          </a:xfrm>
        </p:grpSpPr>
        <p:sp>
          <p:nvSpPr>
            <p:cNvPr id="449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0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1" name="그림 450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3" name="그룹 452"/>
          <p:cNvGrpSpPr/>
          <p:nvPr/>
        </p:nvGrpSpPr>
        <p:grpSpPr>
          <a:xfrm>
            <a:off x="4558467" y="1149337"/>
            <a:ext cx="662433" cy="243288"/>
            <a:chOff x="1079239" y="1303779"/>
            <a:chExt cx="662433" cy="243288"/>
          </a:xfrm>
        </p:grpSpPr>
        <p:sp>
          <p:nvSpPr>
            <p:cNvPr id="454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7" name="그룹 456"/>
          <p:cNvGrpSpPr/>
          <p:nvPr/>
        </p:nvGrpSpPr>
        <p:grpSpPr>
          <a:xfrm>
            <a:off x="4559071" y="1428622"/>
            <a:ext cx="660619" cy="244079"/>
            <a:chOff x="1796919" y="1303779"/>
            <a:chExt cx="660619" cy="244079"/>
          </a:xfrm>
        </p:grpSpPr>
        <p:sp>
          <p:nvSpPr>
            <p:cNvPr id="458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3" name="그림 46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22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6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6" name="그림 47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82" y="5788267"/>
            <a:ext cx="570365" cy="611445"/>
          </a:xfrm>
          <a:prstGeom prst="rect">
            <a:avLst/>
          </a:prstGeom>
        </p:spPr>
      </p:pic>
      <p:pic>
        <p:nvPicPr>
          <p:cNvPr id="477" name="그림 476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74" y="5788267"/>
            <a:ext cx="597988" cy="611445"/>
          </a:xfrm>
          <a:prstGeom prst="rect">
            <a:avLst/>
          </a:prstGeom>
          <a:noFill/>
        </p:spPr>
      </p:pic>
      <p:pic>
        <p:nvPicPr>
          <p:cNvPr id="478" name="그림 47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18" y="5788267"/>
            <a:ext cx="545050" cy="611445"/>
          </a:xfrm>
          <a:prstGeom prst="rect">
            <a:avLst/>
          </a:prstGeom>
          <a:noFill/>
        </p:spPr>
      </p:pic>
      <p:pic>
        <p:nvPicPr>
          <p:cNvPr id="479" name="그림 478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76" y="5788267"/>
            <a:ext cx="572158" cy="611445"/>
          </a:xfrm>
          <a:prstGeom prst="rect">
            <a:avLst/>
          </a:prstGeom>
          <a:noFill/>
        </p:spPr>
      </p:pic>
      <p:pic>
        <p:nvPicPr>
          <p:cNvPr id="480" name="그림 47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56" y="5788267"/>
            <a:ext cx="640535" cy="611445"/>
          </a:xfrm>
          <a:prstGeom prst="rect">
            <a:avLst/>
          </a:prstGeom>
          <a:noFill/>
        </p:spPr>
      </p:pic>
      <p:sp>
        <p:nvSpPr>
          <p:cNvPr id="48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3" name="그림 482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21" y="2006750"/>
            <a:ext cx="1412349" cy="1412349"/>
          </a:xfrm>
          <a:prstGeom prst="rect">
            <a:avLst/>
          </a:prstGeom>
        </p:spPr>
      </p:pic>
      <p:sp>
        <p:nvSpPr>
          <p:cNvPr id="484" name="TextBox 483"/>
          <p:cNvSpPr txBox="1"/>
          <p:nvPr/>
        </p:nvSpPr>
        <p:spPr>
          <a:xfrm>
            <a:off x="52516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485" name="TextBox 484"/>
          <p:cNvSpPr txBox="1"/>
          <p:nvPr/>
        </p:nvSpPr>
        <p:spPr>
          <a:xfrm>
            <a:off x="5251613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486" name="그림 48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05" y="3263845"/>
            <a:ext cx="3044029" cy="327725"/>
          </a:xfrm>
          <a:prstGeom prst="rect">
            <a:avLst/>
          </a:prstGeom>
        </p:spPr>
      </p:pic>
      <p:pic>
        <p:nvPicPr>
          <p:cNvPr id="487" name="그림 48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16" y="2404223"/>
            <a:ext cx="343152" cy="582711"/>
          </a:xfrm>
          <a:prstGeom prst="rect">
            <a:avLst/>
          </a:prstGeom>
        </p:spPr>
      </p:pic>
      <p:pic>
        <p:nvPicPr>
          <p:cNvPr id="488" name="그림 48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5" y="2382100"/>
            <a:ext cx="928313" cy="669054"/>
          </a:xfrm>
          <a:prstGeom prst="rect">
            <a:avLst/>
          </a:prstGeom>
        </p:spPr>
      </p:pic>
      <p:pic>
        <p:nvPicPr>
          <p:cNvPr id="489" name="그림 48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703074" y="2738523"/>
            <a:ext cx="210601" cy="337539"/>
          </a:xfrm>
          <a:prstGeom prst="rect">
            <a:avLst/>
          </a:prstGeom>
        </p:spPr>
      </p:pic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881729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86549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4" name="그림 49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652112" y="1062880"/>
            <a:ext cx="3030104" cy="2320958"/>
          </a:xfrm>
          <a:prstGeom prst="rect">
            <a:avLst/>
          </a:prstGeom>
        </p:spPr>
      </p:pic>
      <p:pic>
        <p:nvPicPr>
          <p:cNvPr id="495" name="그림 49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60" y="3497768"/>
            <a:ext cx="2744240" cy="2307919"/>
          </a:xfrm>
          <a:prstGeom prst="rect">
            <a:avLst/>
          </a:prstGeom>
        </p:spPr>
      </p:pic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9449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9449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9449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9" name="그림 49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0" name="TextBox 49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93780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50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733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9903724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03" name="그림 50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104378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9449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6" name="그림 50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7" name="TextBox 50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93780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0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94733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9903724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0" name="그림 50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104378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9449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9449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93780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1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94733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9903724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7" name="그림 51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104378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9449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93780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94733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9903724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23" name="그림 52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104378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525" name="그림 52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26" name="그림 52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529" name="TextBox 52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9994515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3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314935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531" name="그룹 530"/>
          <p:cNvGrpSpPr/>
          <p:nvPr/>
        </p:nvGrpSpPr>
        <p:grpSpPr>
          <a:xfrm>
            <a:off x="8715574" y="1710761"/>
            <a:ext cx="653492" cy="243288"/>
            <a:chOff x="910551" y="1668117"/>
            <a:chExt cx="653492" cy="243288"/>
          </a:xfrm>
        </p:grpSpPr>
        <p:sp>
          <p:nvSpPr>
            <p:cNvPr id="53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4" name="그림 53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6" name="그룹 535"/>
          <p:cNvGrpSpPr/>
          <p:nvPr/>
        </p:nvGrpSpPr>
        <p:grpSpPr>
          <a:xfrm>
            <a:off x="8715574" y="1149337"/>
            <a:ext cx="662433" cy="243288"/>
            <a:chOff x="1079239" y="1303779"/>
            <a:chExt cx="662433" cy="243288"/>
          </a:xfrm>
        </p:grpSpPr>
        <p:sp>
          <p:nvSpPr>
            <p:cNvPr id="53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1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8920221" y="146701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2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8716178" y="142862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8904193" y="1441869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546" name="그림 54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29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4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9" name="그림 55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89" y="5788267"/>
            <a:ext cx="570365" cy="611445"/>
          </a:xfrm>
          <a:prstGeom prst="rect">
            <a:avLst/>
          </a:prstGeom>
        </p:spPr>
      </p:pic>
      <p:pic>
        <p:nvPicPr>
          <p:cNvPr id="560" name="그림 559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81" y="5788267"/>
            <a:ext cx="597988" cy="611445"/>
          </a:xfrm>
          <a:prstGeom prst="rect">
            <a:avLst/>
          </a:prstGeom>
          <a:noFill/>
        </p:spPr>
      </p:pic>
      <p:pic>
        <p:nvPicPr>
          <p:cNvPr id="561" name="그림 56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25" y="5788267"/>
            <a:ext cx="545050" cy="611445"/>
          </a:xfrm>
          <a:prstGeom prst="rect">
            <a:avLst/>
          </a:prstGeom>
          <a:noFill/>
        </p:spPr>
      </p:pic>
      <p:pic>
        <p:nvPicPr>
          <p:cNvPr id="562" name="그림 561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83" y="5788267"/>
            <a:ext cx="572158" cy="611445"/>
          </a:xfrm>
          <a:prstGeom prst="rect">
            <a:avLst/>
          </a:prstGeom>
          <a:noFill/>
        </p:spPr>
      </p:pic>
      <p:pic>
        <p:nvPicPr>
          <p:cNvPr id="563" name="그림 5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63" y="5788267"/>
            <a:ext cx="640535" cy="611445"/>
          </a:xfrm>
          <a:prstGeom prst="rect">
            <a:avLst/>
          </a:prstGeom>
          <a:noFill/>
        </p:spPr>
      </p:pic>
      <p:sp>
        <p:nvSpPr>
          <p:cNvPr id="56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6" name="그림 56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28" y="2006750"/>
            <a:ext cx="1412349" cy="1412349"/>
          </a:xfrm>
          <a:prstGeom prst="rect">
            <a:avLst/>
          </a:prstGeom>
        </p:spPr>
      </p:pic>
      <p:sp>
        <p:nvSpPr>
          <p:cNvPr id="567" name="TextBox 566"/>
          <p:cNvSpPr txBox="1"/>
          <p:nvPr/>
        </p:nvSpPr>
        <p:spPr>
          <a:xfrm>
            <a:off x="9408720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568" name="TextBox 567"/>
          <p:cNvSpPr txBox="1"/>
          <p:nvPr/>
        </p:nvSpPr>
        <p:spPr>
          <a:xfrm>
            <a:off x="9408720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569" name="그림 56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12" y="3263845"/>
            <a:ext cx="3044029" cy="327725"/>
          </a:xfrm>
          <a:prstGeom prst="rect">
            <a:avLst/>
          </a:prstGeom>
        </p:spPr>
      </p:pic>
      <p:pic>
        <p:nvPicPr>
          <p:cNvPr id="570" name="그림 56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23" y="2404223"/>
            <a:ext cx="343152" cy="582711"/>
          </a:xfrm>
          <a:prstGeom prst="rect">
            <a:avLst/>
          </a:prstGeom>
        </p:spPr>
      </p:pic>
      <p:pic>
        <p:nvPicPr>
          <p:cNvPr id="571" name="그림 57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62" y="2382100"/>
            <a:ext cx="928313" cy="669054"/>
          </a:xfrm>
          <a:prstGeom prst="rect">
            <a:avLst/>
          </a:prstGeom>
        </p:spPr>
      </p:pic>
      <p:pic>
        <p:nvPicPr>
          <p:cNvPr id="572" name="그림 57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9860181" y="2738523"/>
            <a:ext cx="210601" cy="337539"/>
          </a:xfrm>
          <a:prstGeom prst="rect">
            <a:avLst/>
          </a:prstGeom>
        </p:spPr>
      </p:pic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7882455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489154" y="1066152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7" name="타원 5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14196" y="109294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8" name="직사각형 577"/>
          <p:cNvSpPr/>
          <p:nvPr/>
        </p:nvSpPr>
        <p:spPr>
          <a:xfrm>
            <a:off x="5470183" y="1066152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타원 5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72949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0" name="직사각형 579"/>
          <p:cNvSpPr/>
          <p:nvPr/>
        </p:nvSpPr>
        <p:spPr>
          <a:xfrm>
            <a:off x="7162944" y="1066152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1" name="타원 58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02715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82" name="직사각형 581"/>
          <p:cNvSpPr/>
          <p:nvPr/>
        </p:nvSpPr>
        <p:spPr>
          <a:xfrm>
            <a:off x="4496141" y="2198163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타원 58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88262" y="21202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84" name="직사각형 583"/>
          <p:cNvSpPr/>
          <p:nvPr/>
        </p:nvSpPr>
        <p:spPr>
          <a:xfrm>
            <a:off x="8837621" y="3587402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5" name="타원 58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41206" y="36460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6" name="직사각형 585"/>
          <p:cNvSpPr/>
          <p:nvPr/>
        </p:nvSpPr>
        <p:spPr>
          <a:xfrm>
            <a:off x="8659763" y="5742577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7" name="타원 58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15447" y="577105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43" y="1177162"/>
            <a:ext cx="210615" cy="1962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3" name="그림 27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74" name="그림 273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04" y="1177162"/>
            <a:ext cx="210615" cy="196255"/>
          </a:xfrm>
          <a:prstGeom prst="rect">
            <a:avLst/>
          </a:prstGeom>
        </p:spPr>
      </p:pic>
      <p:pic>
        <p:nvPicPr>
          <p:cNvPr id="275" name="그림 27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73" y="1177162"/>
            <a:ext cx="210615" cy="196255"/>
          </a:xfrm>
          <a:prstGeom prst="rect">
            <a:avLst/>
          </a:prstGeom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3807012"/>
            <a:ext cx="137295" cy="127934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324933"/>
            <a:ext cx="137295" cy="127934"/>
          </a:xfrm>
          <a:prstGeom prst="rect">
            <a:avLst/>
          </a:prstGeom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850620"/>
            <a:ext cx="137295" cy="127934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5351378"/>
            <a:ext cx="137295" cy="127934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3807012"/>
            <a:ext cx="137295" cy="12793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324933"/>
            <a:ext cx="137295" cy="127934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850620"/>
            <a:ext cx="137295" cy="127934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5351378"/>
            <a:ext cx="137295" cy="127934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60" y="1443700"/>
            <a:ext cx="197644" cy="21330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093" y="1443700"/>
            <a:ext cx="197644" cy="213305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91" y="5854830"/>
            <a:ext cx="230045" cy="302910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64" y="5868838"/>
            <a:ext cx="230045" cy="302910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75" y="5854830"/>
            <a:ext cx="230045" cy="302910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48" y="5868838"/>
            <a:ext cx="230045" cy="302910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92999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7" name="그림 266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73" y="1108406"/>
            <a:ext cx="998634" cy="384859"/>
          </a:xfrm>
          <a:prstGeom prst="rect">
            <a:avLst/>
          </a:prstGeom>
        </p:spPr>
      </p:pic>
      <p:sp>
        <p:nvSpPr>
          <p:cNvPr id="445" name="TextBox 44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626628" y="117097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49" y="1118490"/>
            <a:ext cx="998634" cy="384859"/>
          </a:xfrm>
          <a:prstGeom prst="rect">
            <a:avLst/>
          </a:prstGeom>
        </p:spPr>
      </p:pic>
      <p:sp>
        <p:nvSpPr>
          <p:cNvPr id="528" name="TextBox 52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9783735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659763" y="1066708"/>
            <a:ext cx="3027281" cy="22714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5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48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>
                <a:hlinkClick r:id="rId2" action="ppaction://hlinksldjump"/>
              </a:rPr>
              <a:t>메인 전투 화면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전투화면 상세 기획은 별도 기획 </a:t>
            </a:r>
            <a:r>
              <a:rPr lang="en-US" altLang="ko-KR" sz="1400" dirty="0"/>
              <a:t>)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41248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41248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41248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41248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213026" y="1724363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35360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2936701" y="2014203"/>
            <a:ext cx="653492" cy="243288"/>
            <a:chOff x="910551" y="1668117"/>
            <a:chExt cx="653492" cy="243288"/>
          </a:xfrm>
        </p:grpSpPr>
        <p:sp>
          <p:nvSpPr>
            <p:cNvPr id="15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2936701" y="1452779"/>
            <a:ext cx="662433" cy="243288"/>
            <a:chOff x="1079239" y="1303779"/>
            <a:chExt cx="662433" cy="243288"/>
          </a:xfrm>
        </p:grpSpPr>
        <p:sp>
          <p:nvSpPr>
            <p:cNvPr id="15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1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3141348" y="177045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2937305" y="1732064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3125320" y="1745311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86" y="1748358"/>
            <a:ext cx="197644" cy="213305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10" y="6091709"/>
            <a:ext cx="572158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39" y="3567287"/>
            <a:ext cx="3044029" cy="327725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sp>
        <p:nvSpPr>
          <p:cNvPr id="196" name="직사각형 195"/>
          <p:cNvSpPr/>
          <p:nvPr/>
        </p:nvSpPr>
        <p:spPr>
          <a:xfrm>
            <a:off x="2867388" y="1369594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92430" y="13963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8" name="직사각형 197"/>
          <p:cNvSpPr/>
          <p:nvPr/>
        </p:nvSpPr>
        <p:spPr>
          <a:xfrm>
            <a:off x="3848417" y="1369594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5541178" y="1369594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2874375" y="2501605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66496" y="24236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351183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80949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90" y="1478056"/>
            <a:ext cx="210615" cy="19625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112883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630804"/>
            <a:ext cx="137295" cy="12793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156491"/>
            <a:ext cx="137295" cy="12793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657249"/>
            <a:ext cx="137295" cy="1279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9" y="6170005"/>
            <a:ext cx="230045" cy="30291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6" y="6170005"/>
            <a:ext cx="230045" cy="302910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8883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60" y="1428092"/>
            <a:ext cx="998634" cy="384859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</p:spTree>
    <p:extLst>
      <p:ext uri="{BB962C8B-B14F-4D97-AF65-F5344CB8AC3E}">
        <p14:creationId xmlns:p14="http://schemas.microsoft.com/office/powerpoint/2010/main" val="8919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646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각 상세 기획은 별도 기획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204" name="그림 203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41248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17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41248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4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41248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0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41248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5" name="그림 2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164894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9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35360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40" name="그룹 239"/>
          <p:cNvGrpSpPr/>
          <p:nvPr/>
        </p:nvGrpSpPr>
        <p:grpSpPr>
          <a:xfrm>
            <a:off x="2936701" y="2014203"/>
            <a:ext cx="653492" cy="243288"/>
            <a:chOff x="910551" y="1668117"/>
            <a:chExt cx="653492" cy="243288"/>
          </a:xfrm>
        </p:grpSpPr>
        <p:sp>
          <p:nvSpPr>
            <p:cNvPr id="241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2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3" name="그림 242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5" name="그룹 244"/>
          <p:cNvGrpSpPr/>
          <p:nvPr/>
        </p:nvGrpSpPr>
        <p:grpSpPr>
          <a:xfrm>
            <a:off x="2936701" y="1452779"/>
            <a:ext cx="662433" cy="243288"/>
            <a:chOff x="1079239" y="1303779"/>
            <a:chExt cx="662433" cy="243288"/>
          </a:xfrm>
        </p:grpSpPr>
        <p:sp>
          <p:nvSpPr>
            <p:cNvPr id="246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0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3141348" y="177045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2937305" y="1732064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3125320" y="1745311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55" name="그림 25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270" name="그림 26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10" y="6091709"/>
            <a:ext cx="572158" cy="611445"/>
          </a:xfrm>
          <a:prstGeom prst="rect">
            <a:avLst/>
          </a:prstGeom>
          <a:noFill/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27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276" name="TextBox 275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278" name="그림 27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39" y="3567287"/>
            <a:ext cx="3044029" cy="327725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sp>
        <p:nvSpPr>
          <p:cNvPr id="291" name="직사각형 290"/>
          <p:cNvSpPr/>
          <p:nvPr/>
        </p:nvSpPr>
        <p:spPr>
          <a:xfrm>
            <a:off x="3038420" y="3899971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42005" y="395862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3" name="직사각형 292"/>
          <p:cNvSpPr/>
          <p:nvPr/>
        </p:nvSpPr>
        <p:spPr>
          <a:xfrm>
            <a:off x="2860562" y="6055146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16246" y="608362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112883"/>
            <a:ext cx="137295" cy="12793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630804"/>
            <a:ext cx="137295" cy="127934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156491"/>
            <a:ext cx="137295" cy="12793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657249"/>
            <a:ext cx="137295" cy="12793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86" y="1748358"/>
            <a:ext cx="197644" cy="21330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90" y="1478056"/>
            <a:ext cx="210615" cy="196255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6" y="6170005"/>
            <a:ext cx="230045" cy="30291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9" y="6170005"/>
            <a:ext cx="230045" cy="30291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60" y="1425108"/>
            <a:ext cx="998634" cy="38485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6061" y="1364721"/>
            <a:ext cx="3027281" cy="22719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9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49062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잠금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25417"/>
              </p:ext>
            </p:extLst>
          </p:nvPr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</a:t>
            </a:r>
            <a:r>
              <a:rPr lang="ko-KR" altLang="en-US" sz="1200" b="1" dirty="0" smtClean="0"/>
              <a:t>전환 시 </a:t>
            </a:r>
            <a:r>
              <a:rPr lang="ko-KR" altLang="en-US" sz="1200" b="1" dirty="0"/>
              <a:t>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</a:t>
            </a:r>
            <a:r>
              <a:rPr lang="ko-KR" altLang="en-US" sz="1200" b="1" dirty="0" smtClean="0"/>
              <a:t>상태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   (</a:t>
            </a:r>
            <a:r>
              <a:rPr lang="ko-KR" altLang="en-US" sz="1200" b="1" dirty="0" smtClean="0"/>
              <a:t>버튼 투명도 </a:t>
            </a:r>
            <a:r>
              <a:rPr lang="en-US" altLang="ko-KR" sz="1200" b="1" dirty="0" smtClean="0"/>
              <a:t>50% </a:t>
            </a:r>
            <a:r>
              <a:rPr lang="ko-KR" altLang="en-US" sz="1200" b="1" dirty="0" smtClean="0"/>
              <a:t>상태</a:t>
            </a:r>
            <a:r>
              <a:rPr lang="en-US" altLang="ko-KR" sz="1200" b="1" dirty="0" smtClean="0"/>
              <a:t>)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en-US" altLang="ko-KR" sz="1200" b="1" dirty="0" smtClean="0"/>
              <a:t>    : </a:t>
            </a:r>
            <a:r>
              <a:rPr lang="ko-KR" altLang="en-US" sz="1200" b="1" dirty="0" smtClean="0"/>
              <a:t>버튼이 활성화는 되어있지만 재화가 부족해서 구매하지 못하는 상태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    : </a:t>
            </a:r>
            <a:r>
              <a:rPr lang="ko-KR" altLang="en-US" sz="1200" b="1" dirty="0" smtClean="0"/>
              <a:t>버튼이 비활성화 상태에서 재화도 부족한 상태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C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5824E9CE-3C70-4C77-B24A-D7253431FB4E}"/>
              </a:ext>
            </a:extLst>
          </p:cNvPr>
          <p:cNvSpPr/>
          <p:nvPr/>
        </p:nvSpPr>
        <p:spPr>
          <a:xfrm>
            <a:off x="9000567" y="974902"/>
            <a:ext cx="2981325" cy="2068085"/>
          </a:xfrm>
          <a:prstGeom prst="flowChartAlternateProcess">
            <a:avLst/>
          </a:prstGeom>
          <a:solidFill>
            <a:srgbClr val="FFE8D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18898" y="1384122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Ex) </a:t>
            </a:r>
            <a:r>
              <a:rPr lang="ko-KR" altLang="en-US" sz="1200" b="1" dirty="0" smtClean="0"/>
              <a:t>보스를 </a:t>
            </a:r>
            <a:r>
              <a:rPr lang="ko-KR" altLang="en-US" sz="1200" b="1" dirty="0"/>
              <a:t>쓰러트리고 얻은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지식으로 보물을 획득할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1827726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입장 자격 </a:t>
            </a:r>
            <a:r>
              <a:rPr lang="en-US" altLang="ko-KR" sz="1200" b="1" dirty="0" smtClean="0"/>
              <a:t>: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300M</a:t>
            </a:r>
            <a:r>
              <a:rPr lang="en-US" altLang="ko-KR" sz="1200" b="1" dirty="0" smtClean="0"/>
              <a:t> </a:t>
            </a:r>
            <a:r>
              <a:rPr lang="ko-KR" altLang="en-US" sz="1200" b="1" dirty="0"/>
              <a:t>진행 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입장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26654" y="2839999"/>
            <a:ext cx="929148" cy="405976"/>
          </a:xfrm>
          <a:prstGeom prst="roundRect">
            <a:avLst/>
          </a:prstGeom>
          <a:solidFill>
            <a:srgbClr val="DDB9A1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잠금 상태 </a:t>
            </a:r>
            <a:r>
              <a:rPr lang="ko-KR" altLang="en-US" b="1" dirty="0"/>
              <a:t>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F7AFFFAA-5755-4E44-8E6A-68AA53E39981}"/>
              </a:ext>
            </a:extLst>
          </p:cNvPr>
          <p:cNvSpPr/>
          <p:nvPr/>
        </p:nvSpPr>
        <p:spPr>
          <a:xfrm>
            <a:off x="8995225" y="4201601"/>
            <a:ext cx="2981325" cy="206808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676213" y="4636860"/>
            <a:ext cx="1619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식량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이 부족합니다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284967E-9BE6-4AB0-9E34-EDF9F6E5D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24" y="4666321"/>
            <a:ext cx="192590" cy="17945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23" y="740428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보물</a:t>
            </a:r>
            <a:endParaRPr lang="ko-KR" altLang="en-US" b="1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73" y="3907659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5D0E49-321C-4DC0-907D-AA10F6227E46}"/>
              </a:ext>
            </a:extLst>
          </p:cNvPr>
          <p:cNvSpPr/>
          <p:nvPr/>
        </p:nvSpPr>
        <p:spPr>
          <a:xfrm>
            <a:off x="9243531" y="5077633"/>
            <a:ext cx="2469290" cy="3720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D7AF0FC-3DEE-46F2-96D2-9B94CBFF74F4}"/>
              </a:ext>
            </a:extLst>
          </p:cNvPr>
          <p:cNvSpPr/>
          <p:nvPr/>
        </p:nvSpPr>
        <p:spPr>
          <a:xfrm>
            <a:off x="9243531" y="5587434"/>
            <a:ext cx="2469290" cy="36441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E597C3-AE29-44D5-B199-FD7775FF178C}"/>
              </a:ext>
            </a:extLst>
          </p:cNvPr>
          <p:cNvSpPr txBox="1"/>
          <p:nvPr/>
        </p:nvSpPr>
        <p:spPr>
          <a:xfrm>
            <a:off x="9809363" y="5113004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금으로 교환하기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433CFB-8132-4EF6-8239-68A6CCE5430F}"/>
              </a:ext>
            </a:extLst>
          </p:cNvPr>
          <p:cNvSpPr txBox="1"/>
          <p:nvPr/>
        </p:nvSpPr>
        <p:spPr>
          <a:xfrm>
            <a:off x="9947851" y="56129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부스터 구입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재화 부족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endPara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8166" y="526367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310018" y="531689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188166" y="4858564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endPara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4895556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5309008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75" y="5267798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20" y="5629740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2</a:t>
            </a:r>
            <a:endParaRPr lang="ko-KR" altLang="en-US" sz="105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2337712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진행 상황 </a:t>
            </a:r>
            <a:r>
              <a:rPr lang="en-US" altLang="ko-KR" sz="1200" b="1" dirty="0" smtClean="0"/>
              <a:t>: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125M</a:t>
            </a:r>
            <a:r>
              <a:rPr lang="en-US" altLang="ko-KR" sz="1200" b="1" dirty="0" smtClean="0"/>
              <a:t> / 300M</a:t>
            </a:r>
            <a:endParaRPr lang="ko-KR" altLang="en-US" sz="1200" b="1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4" y="5123563"/>
            <a:ext cx="137295" cy="1279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5123563"/>
            <a:ext cx="137295" cy="12793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5355145"/>
            <a:ext cx="137295" cy="1279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4955543"/>
            <a:ext cx="137295" cy="1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4788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캐릭터 능력치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크리티컬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공격력만 존재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적 몬스터에게 공격 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75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76" name="그룹 175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17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18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388039" y="1428622"/>
            <a:ext cx="660619" cy="244079"/>
            <a:chOff x="1796919" y="1303779"/>
            <a:chExt cx="660619" cy="244079"/>
          </a:xfrm>
        </p:grpSpPr>
        <p:sp>
          <p:nvSpPr>
            <p:cNvPr id="186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sp>
        <p:nvSpPr>
          <p:cNvPr id="226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37825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27" name="그룹 226"/>
          <p:cNvGrpSpPr/>
          <p:nvPr/>
        </p:nvGrpSpPr>
        <p:grpSpPr>
          <a:xfrm>
            <a:off x="4778889" y="1710761"/>
            <a:ext cx="653492" cy="243288"/>
            <a:chOff x="910551" y="1668117"/>
            <a:chExt cx="653492" cy="243288"/>
          </a:xfrm>
        </p:grpSpPr>
        <p:sp>
          <p:nvSpPr>
            <p:cNvPr id="228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4778889" y="1149337"/>
            <a:ext cx="662433" cy="243288"/>
            <a:chOff x="1079239" y="1303779"/>
            <a:chExt cx="662433" cy="243288"/>
          </a:xfrm>
        </p:grpSpPr>
        <p:sp>
          <p:nvSpPr>
            <p:cNvPr id="233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6" name="그룹 235"/>
          <p:cNvGrpSpPr/>
          <p:nvPr/>
        </p:nvGrpSpPr>
        <p:grpSpPr>
          <a:xfrm>
            <a:off x="4779493" y="1428622"/>
            <a:ext cx="660619" cy="244079"/>
            <a:chOff x="1796919" y="1303779"/>
            <a:chExt cx="660619" cy="244079"/>
          </a:xfrm>
        </p:grpSpPr>
        <p:sp>
          <p:nvSpPr>
            <p:cNvPr id="23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38" y="2404223"/>
            <a:ext cx="343152" cy="582711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923496" y="2738523"/>
            <a:ext cx="210601" cy="33753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3" y="2006750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772578" y="3081141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보스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9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36591" y="190886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76843" y="18904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070967" y="155044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11" name="직선 연결선 10"/>
          <p:cNvCxnSpPr>
            <a:stCxn id="253" idx="2"/>
            <a:endCxn id="254" idx="3"/>
          </p:cNvCxnSpPr>
          <p:nvPr/>
        </p:nvCxnSpPr>
        <p:spPr>
          <a:xfrm flipH="1">
            <a:off x="7182768" y="1700100"/>
            <a:ext cx="888199" cy="2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253" idx="4"/>
            <a:endCxn id="252" idx="3"/>
          </p:cNvCxnSpPr>
          <p:nvPr/>
        </p:nvCxnSpPr>
        <p:spPr>
          <a:xfrm rot="5400000">
            <a:off x="7417311" y="1986841"/>
            <a:ext cx="940398" cy="66621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그림 129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" y="1440904"/>
            <a:ext cx="197644" cy="213305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" y="1174321"/>
            <a:ext cx="210615" cy="196255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274" y="1440904"/>
            <a:ext cx="197644" cy="213305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17" y="1174321"/>
            <a:ext cx="210615" cy="196255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5878078" y="1126825"/>
            <a:ext cx="1002109" cy="548353"/>
            <a:chOff x="1393168" y="1120587"/>
            <a:chExt cx="1002109" cy="548353"/>
          </a:xfrm>
        </p:grpSpPr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100M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4" name="직사각형 253"/>
          <p:cNvSpPr/>
          <p:nvPr/>
        </p:nvSpPr>
        <p:spPr>
          <a:xfrm>
            <a:off x="5519904" y="1443400"/>
            <a:ext cx="1662864" cy="517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2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4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처치 모션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 smtClean="0"/>
              <a:t>우는 표정을 하며 뒤로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번 밀려남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현재 슬라이드부터 슬라이드쇼를 시작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하시면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GIF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이미지 확인이 가능합니다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7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73" name="그룹 172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174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179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388039" y="1428622"/>
            <a:ext cx="660619" cy="244079"/>
            <a:chOff x="1796919" y="1303779"/>
            <a:chExt cx="660619" cy="244079"/>
          </a:xfrm>
        </p:grpSpPr>
        <p:sp>
          <p:nvSpPr>
            <p:cNvPr id="183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-74846" y="11757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25" name="그룹 224"/>
          <p:cNvGrpSpPr/>
          <p:nvPr/>
        </p:nvGrpSpPr>
        <p:grpSpPr>
          <a:xfrm>
            <a:off x="5040432" y="1710761"/>
            <a:ext cx="653492" cy="243288"/>
            <a:chOff x="910551" y="1668117"/>
            <a:chExt cx="653492" cy="243288"/>
          </a:xfrm>
        </p:grpSpPr>
        <p:sp>
          <p:nvSpPr>
            <p:cNvPr id="226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8" name="그림 227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1" name="사각형: 둥근 모서리 101">
            <a:extLst>
              <a:ext uri="{FF2B5EF4-FFF2-40B4-BE49-F238E27FC236}">
                <a16:creationId xmlns:a16="http://schemas.microsoft.com/office/drawing/2014/main" id="{09AD7FCB-A90D-40EF-8848-EFB4AAD11D1E}"/>
              </a:ext>
            </a:extLst>
          </p:cNvPr>
          <p:cNvSpPr/>
          <p:nvPr/>
        </p:nvSpPr>
        <p:spPr>
          <a:xfrm>
            <a:off x="5246289" y="1179697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사각형: 둥근 모서리 102">
            <a:extLst>
              <a:ext uri="{FF2B5EF4-FFF2-40B4-BE49-F238E27FC236}">
                <a16:creationId xmlns:a16="http://schemas.microsoft.com/office/drawing/2014/main" id="{1EFD2A3F-8BFC-4E3B-B985-588EFBDC20DE}"/>
              </a:ext>
            </a:extLst>
          </p:cNvPr>
          <p:cNvSpPr/>
          <p:nvPr/>
        </p:nvSpPr>
        <p:spPr>
          <a:xfrm>
            <a:off x="5040432" y="1149337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5250953" y="1158939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150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5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5245079" y="146701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5041036" y="142862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5229051" y="1441869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81" y="2404223"/>
            <a:ext cx="343152" cy="58271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6185039" y="2738523"/>
            <a:ext cx="210601" cy="33753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" y="1440904"/>
            <a:ext cx="197644" cy="213305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" y="1174321"/>
            <a:ext cx="210615" cy="196255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72" y="1440904"/>
            <a:ext cx="197644" cy="213305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215" y="1174321"/>
            <a:ext cx="210615" cy="196255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19" name="그룹 118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161181" y="1126825"/>
            <a:ext cx="1002109" cy="548353"/>
            <a:chOff x="1393168" y="1120587"/>
            <a:chExt cx="1002109" cy="548353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7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3E941CC-3498-45A5-BC06-FDB56FFAF41A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EB897A-E10C-44D8-8293-C838F08DBE8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37A36C-8D3C-4107-BD40-A99067BCE5D5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DD022B-005C-4D6E-BE2B-E4F01E62F3D7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9B0996C-8391-4456-8B95-CB48BFC0CCB4}"/>
              </a:ext>
            </a:extLst>
          </p:cNvPr>
          <p:cNvSpPr txBox="1"/>
          <p:nvPr/>
        </p:nvSpPr>
        <p:spPr>
          <a:xfrm>
            <a:off x="5887507" y="2313924"/>
            <a:ext cx="3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50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09" name="그룹 108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110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185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2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1110410" y="1424333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906367" y="1385945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1094382" y="1399192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05" name="그림 204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4" y="1398183"/>
            <a:ext cx="197644" cy="213305"/>
          </a:xfrm>
          <a:prstGeom prst="rect">
            <a:avLst/>
          </a:prstGeom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2294194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353708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694528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83887" y="2351742"/>
            <a:ext cx="1002605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2383317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2427176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2478938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10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94863" y="2419470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2423263" y="37178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2423263" y="4233425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423263" y="476452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423263" y="5278839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 cstate="hq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2744801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269511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3748739"/>
            <a:ext cx="137295" cy="12793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263635"/>
            <a:ext cx="137295" cy="1279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794095"/>
            <a:ext cx="137295" cy="1279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78" y="5308221"/>
            <a:ext cx="137295" cy="127934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3811672"/>
            <a:ext cx="137295" cy="1279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317549"/>
            <a:ext cx="137295" cy="12793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864676"/>
            <a:ext cx="137295" cy="12793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5365434"/>
            <a:ext cx="137295" cy="12793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8" y="2446955"/>
            <a:ext cx="137295" cy="12793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07" y="2537242"/>
            <a:ext cx="137295" cy="127934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4" y="1131600"/>
            <a:ext cx="210615" cy="196255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r>
              <a:rPr lang="en-US" altLang="ko-KR" sz="1400" dirty="0"/>
              <a:t>, </a:t>
            </a:r>
            <a:r>
              <a:rPr lang="ko-KR" altLang="en-US" sz="1400" dirty="0"/>
              <a:t>레벨    을 올릴 시 추가되는 공격력 수치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Lv10</a:t>
            </a:r>
            <a:r>
              <a:rPr lang="ko-KR" altLang="en-US" sz="1400" dirty="0"/>
              <a:t>까지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4628683" y="1063083"/>
            <a:ext cx="3308181" cy="2830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279563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2911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309753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1332687"/>
            <a:ext cx="412735" cy="4127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5310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29111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147622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335854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1504670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360675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918794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948984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558025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588215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3200660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3230850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25" y="1955276"/>
            <a:ext cx="412735" cy="41273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4885466" y="2594507"/>
            <a:ext cx="261252" cy="41273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3237142"/>
            <a:ext cx="412735" cy="412735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91944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2. </a:t>
            </a:r>
            <a:r>
              <a:rPr lang="ko-KR" altLang="en-US" sz="1000" b="1" dirty="0">
                <a:latin typeface="+mn-ea"/>
              </a:rPr>
              <a:t>농사용 낫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15933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94712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135667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74181"/>
            <a:ext cx="1229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3. </a:t>
            </a:r>
            <a:r>
              <a:rPr lang="ko-KR" altLang="en-US" sz="10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81407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57418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75929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2025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4. </a:t>
            </a:r>
            <a:r>
              <a:rPr lang="ko-KR" altLang="en-US" sz="10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4424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323019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3415308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19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976953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14576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616952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785768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3258051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3426867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309754"/>
            <a:ext cx="918213" cy="19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558105"/>
            <a:ext cx="582889" cy="176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1270699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1323493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57616" y="9277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01054" y="16124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620981" y="92559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21184" y="92523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98949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634726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328880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3699435"/>
            <a:ext cx="342679" cy="32757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4193569"/>
            <a:ext cx="342679" cy="327579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1223956" y="4700913"/>
            <a:ext cx="216908" cy="32757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5210959"/>
            <a:ext cx="342679" cy="327579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농사용 낫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grpSp>
        <p:nvGrpSpPr>
          <p:cNvPr id="336" name="그룹 33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33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9" name="그림 33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1" name="그룹 34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34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7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1110410" y="1424333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906367" y="1385945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1094382" y="1399192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4" y="1131600"/>
            <a:ext cx="210615" cy="196255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4" y="1398183"/>
            <a:ext cx="197644" cy="213305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3861763"/>
            <a:ext cx="112995" cy="10529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362982"/>
            <a:ext cx="112995" cy="10529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885247"/>
            <a:ext cx="112995" cy="105291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5386466"/>
            <a:ext cx="112995" cy="105291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1545370"/>
            <a:ext cx="137295" cy="127934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2182977"/>
            <a:ext cx="137295" cy="12793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2822138"/>
            <a:ext cx="137295" cy="12793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3459745"/>
            <a:ext cx="137295" cy="127934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76121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4003</TotalTime>
  <Words>2265</Words>
  <Application>Microsoft Office PowerPoint</Application>
  <PresentationFormat>와이드스크린</PresentationFormat>
  <Paragraphs>826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PF스타더스트</vt:lpstr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일단 해야할 꺼 –전장-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241</cp:revision>
  <dcterms:created xsi:type="dcterms:W3CDTF">2020-08-13T13:01:44Z</dcterms:created>
  <dcterms:modified xsi:type="dcterms:W3CDTF">2020-08-22T13:29:48Z</dcterms:modified>
</cp:coreProperties>
</file>